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Eczar"/>
      <p:bold r:id="rId28"/>
    </p:embeddedFont>
    <p:embeddedFont>
      <p:font typeface="Public Sans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aleway-regular.fntdata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Eczar-bold.fntdata"/><Relationship Id="rId27" Type="http://schemas.openxmlformats.org/officeDocument/2006/relationships/font" Target="fonts/Raleway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PublicSans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ublicSans-italic.fntdata"/><Relationship Id="rId30" Type="http://schemas.openxmlformats.org/officeDocument/2006/relationships/font" Target="fonts/PublicSans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PublicSans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1.png>
</file>

<file path=ppt/media/image32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396220a8d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6396220a8d_1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6396220a8d_1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26396220a8d_1_20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6396220a8d_1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g26396220a8d_1_2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6396220a8d_1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26396220a8d_1_2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6396220a8d_1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26396220a8d_1_2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6396220a8d_1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26396220a8d_1_26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6396220a8d_1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g26396220a8d_1_28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6396220a8d_1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26396220a8d_1_29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6396220a8d_1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26396220a8d_1_3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6396220a8d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26396220a8d_1_9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6396220a8d_1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26396220a8d_1_10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6396220a8d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26396220a8d_1_1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6396220a8d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26396220a8d_1_1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6396220a8d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26396220a8d_1_15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6396220a8d_1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26396220a8d_1_16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6396220a8d_1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26396220a8d_1_1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6396220a8d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26396220a8d_1_18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Relationship Id="rId6" Type="http://schemas.openxmlformats.org/officeDocument/2006/relationships/image" Target="../media/image28.png"/><Relationship Id="rId7" Type="http://schemas.openxmlformats.org/officeDocument/2006/relationships/image" Target="../media/image5.png"/><Relationship Id="rId8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13.png"/><Relationship Id="rId6" Type="http://schemas.openxmlformats.org/officeDocument/2006/relationships/image" Target="../media/image3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13.png"/><Relationship Id="rId6" Type="http://schemas.openxmlformats.org/officeDocument/2006/relationships/image" Target="../media/image27.png"/><Relationship Id="rId7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13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13.png"/><Relationship Id="rId6" Type="http://schemas.openxmlformats.org/officeDocument/2006/relationships/image" Target="../media/image20.png"/><Relationship Id="rId7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10" Type="http://schemas.openxmlformats.org/officeDocument/2006/relationships/hyperlink" Target="https://atomicuschart.com/features/volume-rendering" TargetMode="External"/><Relationship Id="rId9" Type="http://schemas.openxmlformats.org/officeDocument/2006/relationships/hyperlink" Target="https://documentation.3delightcloud.com/display/3DFK/Volume+Rendering+Example" TargetMode="External"/><Relationship Id="rId5" Type="http://schemas.openxmlformats.org/officeDocument/2006/relationships/image" Target="../media/image13.png"/><Relationship Id="rId6" Type="http://schemas.openxmlformats.org/officeDocument/2006/relationships/image" Target="../media/image5.png"/><Relationship Id="rId7" Type="http://schemas.openxmlformats.org/officeDocument/2006/relationships/image" Target="../media/image9.png"/><Relationship Id="rId8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11" Type="http://schemas.openxmlformats.org/officeDocument/2006/relationships/hyperlink" Target="https://atomicuschart.com/features/volume-rendering" TargetMode="External"/><Relationship Id="rId10" Type="http://schemas.openxmlformats.org/officeDocument/2006/relationships/hyperlink" Target="https://en.wikipedia.org/wiki/Volume_rendering" TargetMode="External"/><Relationship Id="rId9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Relationship Id="rId7" Type="http://schemas.openxmlformats.org/officeDocument/2006/relationships/image" Target="../media/image18.png"/><Relationship Id="rId8" Type="http://schemas.openxmlformats.org/officeDocument/2006/relationships/hyperlink" Target="https://www.scratchapixel.com/lessons/3d-basic-rendering/volume-rendering-for-developers/intro-volume-rendering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Relationship Id="rId6" Type="http://schemas.openxmlformats.org/officeDocument/2006/relationships/image" Target="../media/image28.png"/><Relationship Id="rId7" Type="http://schemas.openxmlformats.org/officeDocument/2006/relationships/image" Target="../media/image5.png"/><Relationship Id="rId8" Type="http://schemas.openxmlformats.org/officeDocument/2006/relationships/hyperlink" Target="https://en.wikipedia.org/wiki/Rendering_equation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Relationship Id="rId6" Type="http://schemas.openxmlformats.org/officeDocument/2006/relationships/image" Target="../media/image28.png"/><Relationship Id="rId7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9" Type="http://schemas.openxmlformats.org/officeDocument/2006/relationships/image" Target="../media/image23.png"/><Relationship Id="rId5" Type="http://schemas.openxmlformats.org/officeDocument/2006/relationships/image" Target="../media/image13.png"/><Relationship Id="rId6" Type="http://schemas.openxmlformats.org/officeDocument/2006/relationships/image" Target="../media/image28.png"/><Relationship Id="rId7" Type="http://schemas.openxmlformats.org/officeDocument/2006/relationships/image" Target="../media/image5.png"/><Relationship Id="rId8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9" Type="http://schemas.openxmlformats.org/officeDocument/2006/relationships/image" Target="../media/image17.png"/><Relationship Id="rId5" Type="http://schemas.openxmlformats.org/officeDocument/2006/relationships/image" Target="../media/image13.png"/><Relationship Id="rId6" Type="http://schemas.openxmlformats.org/officeDocument/2006/relationships/image" Target="../media/image28.png"/><Relationship Id="rId7" Type="http://schemas.openxmlformats.org/officeDocument/2006/relationships/image" Target="../media/image5.png"/><Relationship Id="rId8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9" Type="http://schemas.openxmlformats.org/officeDocument/2006/relationships/image" Target="../media/image31.png"/><Relationship Id="rId5" Type="http://schemas.openxmlformats.org/officeDocument/2006/relationships/image" Target="../media/image13.png"/><Relationship Id="rId6" Type="http://schemas.openxmlformats.org/officeDocument/2006/relationships/image" Target="../media/image28.png"/><Relationship Id="rId7" Type="http://schemas.openxmlformats.org/officeDocument/2006/relationships/image" Target="../media/image5.png"/><Relationship Id="rId8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 rot="2984660">
            <a:off x="7729696" y="1793479"/>
            <a:ext cx="2514600" cy="2057400"/>
          </a:xfrm>
          <a:custGeom>
            <a:rect b="b" l="l" r="r" t="t"/>
            <a:pathLst>
              <a:path extrusionOk="0"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25"/>
          <p:cNvSpPr/>
          <p:nvPr/>
        </p:nvSpPr>
        <p:spPr>
          <a:xfrm>
            <a:off x="5059669" y="-2253592"/>
            <a:ext cx="5014948" cy="4507184"/>
          </a:xfrm>
          <a:custGeom>
            <a:rect b="b" l="l" r="r" t="t"/>
            <a:pathLst>
              <a:path extrusionOk="0"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25"/>
          <p:cNvSpPr/>
          <p:nvPr/>
        </p:nvSpPr>
        <p:spPr>
          <a:xfrm rot="-1264648">
            <a:off x="-1021145" y="1543050"/>
            <a:ext cx="2514600" cy="2057400"/>
          </a:xfrm>
          <a:custGeom>
            <a:rect b="b" l="l" r="r" t="t"/>
            <a:pathLst>
              <a:path extrusionOk="0"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25"/>
          <p:cNvSpPr/>
          <p:nvPr/>
        </p:nvSpPr>
        <p:spPr>
          <a:xfrm>
            <a:off x="-2507473" y="2469104"/>
            <a:ext cx="5014948" cy="4507184"/>
          </a:xfrm>
          <a:custGeom>
            <a:rect b="b" l="l" r="r" t="t"/>
            <a:pathLst>
              <a:path extrusionOk="0"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25"/>
          <p:cNvSpPr/>
          <p:nvPr/>
        </p:nvSpPr>
        <p:spPr>
          <a:xfrm>
            <a:off x="7292340" y="-1224892"/>
            <a:ext cx="3703320" cy="4114800"/>
          </a:xfrm>
          <a:custGeom>
            <a:rect b="b" l="l" r="r" t="t"/>
            <a:pathLst>
              <a:path extrusionOk="0"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4" name="Google Shape;134;p25"/>
          <p:cNvSpPr/>
          <p:nvPr/>
        </p:nvSpPr>
        <p:spPr>
          <a:xfrm rot="6495018">
            <a:off x="-624847" y="2719171"/>
            <a:ext cx="3703320" cy="4114800"/>
          </a:xfrm>
          <a:custGeom>
            <a:rect b="b" l="l" r="r" t="t"/>
            <a:pathLst>
              <a:path extrusionOk="0"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5" name="Google Shape;135;p25"/>
          <p:cNvSpPr txBox="1"/>
          <p:nvPr/>
        </p:nvSpPr>
        <p:spPr>
          <a:xfrm>
            <a:off x="405094" y="1419740"/>
            <a:ext cx="8333812" cy="17529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7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COMPUTER GRAPHICS PROJECT</a:t>
            </a:r>
            <a:endParaRPr sz="700"/>
          </a:p>
          <a:p>
            <a:pPr indent="0" lvl="0" marL="0" marR="0" rtl="0" algn="ctr">
              <a:lnSpc>
                <a:spcPct val="1102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700" u="none" cap="none" strike="noStrike">
              <a:solidFill>
                <a:srgbClr val="273384"/>
              </a:solidFill>
              <a:latin typeface="Eczar"/>
              <a:ea typeface="Eczar"/>
              <a:cs typeface="Eczar"/>
              <a:sym typeface="Eczar"/>
            </a:endParaRPr>
          </a:p>
          <a:p>
            <a:pPr indent="0" lvl="0" marL="0" marR="0" rtl="0" algn="ctr">
              <a:lnSpc>
                <a:spcPct val="115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500" u="none" cap="none" strike="noStrike">
                <a:solidFill>
                  <a:srgbClr val="FF5757"/>
                </a:solidFill>
                <a:latin typeface="Eczar"/>
                <a:ea typeface="Eczar"/>
                <a:cs typeface="Eczar"/>
                <a:sym typeface="Eczar"/>
              </a:rPr>
              <a:t>REAL TIME VOLUME RENDERING</a:t>
            </a:r>
            <a:endParaRPr sz="700"/>
          </a:p>
          <a:p>
            <a:pPr indent="0" lvl="0" marL="0" marR="0" rtl="0" algn="ctr">
              <a:lnSpc>
                <a:spcPct val="115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500" u="none" cap="none" strike="noStrike">
                <a:solidFill>
                  <a:srgbClr val="FF5757"/>
                </a:solidFill>
                <a:latin typeface="Eczar"/>
                <a:ea typeface="Eczar"/>
                <a:cs typeface="Eczar"/>
                <a:sym typeface="Eczar"/>
              </a:rPr>
              <a:t>WITH TRANSFER FUNCTION AND SHADING</a:t>
            </a:r>
            <a:endParaRPr sz="700"/>
          </a:p>
        </p:txBody>
      </p:sp>
      <p:sp>
        <p:nvSpPr>
          <p:cNvPr id="136" name="Google Shape;136;p25"/>
          <p:cNvSpPr/>
          <p:nvPr/>
        </p:nvSpPr>
        <p:spPr>
          <a:xfrm rot="-2700000">
            <a:off x="-775535" y="-2447782"/>
            <a:ext cx="3703320" cy="4114800"/>
          </a:xfrm>
          <a:custGeom>
            <a:rect b="b" l="l" r="r" t="t"/>
            <a:pathLst>
              <a:path extrusionOk="0"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7" name="Google Shape;137;p25"/>
          <p:cNvSpPr/>
          <p:nvPr/>
        </p:nvSpPr>
        <p:spPr>
          <a:xfrm rot="-3442328">
            <a:off x="6379877" y="3080464"/>
            <a:ext cx="3703320" cy="4114800"/>
          </a:xfrm>
          <a:custGeom>
            <a:rect b="b" l="l" r="r" t="t"/>
            <a:pathLst>
              <a:path extrusionOk="0"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8" name="Google Shape;138;p25"/>
          <p:cNvSpPr/>
          <p:nvPr/>
        </p:nvSpPr>
        <p:spPr>
          <a:xfrm>
            <a:off x="3851815" y="113189"/>
            <a:ext cx="1218347" cy="830691"/>
          </a:xfrm>
          <a:custGeom>
            <a:rect b="b" l="l" r="r" t="t"/>
            <a:pathLst>
              <a:path extrusionOk="0" h="1661382" w="2436694">
                <a:moveTo>
                  <a:pt x="0" y="0"/>
                </a:moveTo>
                <a:lnTo>
                  <a:pt x="2436694" y="0"/>
                </a:lnTo>
                <a:lnTo>
                  <a:pt x="2436694" y="1661382"/>
                </a:lnTo>
                <a:lnTo>
                  <a:pt x="0" y="16613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9" name="Google Shape;139;p25"/>
          <p:cNvSpPr txBox="1"/>
          <p:nvPr/>
        </p:nvSpPr>
        <p:spPr>
          <a:xfrm>
            <a:off x="3092259" y="910542"/>
            <a:ext cx="2737459" cy="2491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A88353"/>
                </a:solidFill>
                <a:latin typeface="Public Sans"/>
                <a:ea typeface="Public Sans"/>
                <a:cs typeface="Public Sans"/>
                <a:sym typeface="Public Sans"/>
              </a:rPr>
              <a:t>Team -20</a:t>
            </a:r>
            <a:endParaRPr sz="700"/>
          </a:p>
        </p:txBody>
      </p:sp>
      <p:sp>
        <p:nvSpPr>
          <p:cNvPr id="140" name="Google Shape;140;p25"/>
          <p:cNvSpPr txBox="1"/>
          <p:nvPr/>
        </p:nvSpPr>
        <p:spPr>
          <a:xfrm>
            <a:off x="1277073" y="4195948"/>
            <a:ext cx="6589854" cy="3473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Presented by Deepanshu Dabas (2021249) </a:t>
            </a:r>
            <a:endParaRPr sz="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4"/>
          <p:cNvSpPr/>
          <p:nvPr/>
        </p:nvSpPr>
        <p:spPr>
          <a:xfrm rot="-5895254">
            <a:off x="8106314" y="29211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5" name="Google Shape;265;p34"/>
          <p:cNvSpPr/>
          <p:nvPr/>
        </p:nvSpPr>
        <p:spPr>
          <a:xfrm rot="-1424568">
            <a:off x="6195839" y="3561482"/>
            <a:ext cx="4576237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6" name="Google Shape;266;p34"/>
          <p:cNvSpPr/>
          <p:nvPr/>
        </p:nvSpPr>
        <p:spPr>
          <a:xfrm rot="-1587989">
            <a:off x="5915087" y="2749126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7" name="Google Shape;267;p34"/>
          <p:cNvSpPr/>
          <p:nvPr/>
        </p:nvSpPr>
        <p:spPr>
          <a:xfrm rot="-5895254">
            <a:off x="-644515" y="12167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8" name="Google Shape;268;p34"/>
          <p:cNvSpPr/>
          <p:nvPr/>
        </p:nvSpPr>
        <p:spPr>
          <a:xfrm rot="-3866906">
            <a:off x="-391403" y="-2154902"/>
            <a:ext cx="3272980" cy="4114800"/>
          </a:xfrm>
          <a:custGeom>
            <a:rect b="b" l="l" r="r" t="t"/>
            <a:pathLst>
              <a:path extrusionOk="0"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9" name="Google Shape;269;p34"/>
          <p:cNvSpPr/>
          <p:nvPr/>
        </p:nvSpPr>
        <p:spPr>
          <a:xfrm rot="1114953">
            <a:off x="-1052844" y="-1122265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0" name="Google Shape;270;p34"/>
          <p:cNvSpPr/>
          <p:nvPr/>
        </p:nvSpPr>
        <p:spPr>
          <a:xfrm>
            <a:off x="2599460" y="1540736"/>
            <a:ext cx="3945081" cy="61323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1" name="Google Shape;271;p34"/>
          <p:cNvSpPr/>
          <p:nvPr/>
        </p:nvSpPr>
        <p:spPr>
          <a:xfrm>
            <a:off x="1632695" y="1602059"/>
            <a:ext cx="5878610" cy="2837738"/>
          </a:xfrm>
          <a:custGeom>
            <a:rect b="b" l="l" r="r" t="t"/>
            <a:pathLst>
              <a:path extrusionOk="0" h="5675475" w="11757220">
                <a:moveTo>
                  <a:pt x="0" y="0"/>
                </a:moveTo>
                <a:lnTo>
                  <a:pt x="11757220" y="0"/>
                </a:lnTo>
                <a:lnTo>
                  <a:pt x="11757220" y="5675475"/>
                </a:lnTo>
                <a:lnTo>
                  <a:pt x="0" y="56754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2" name="Google Shape;272;p34"/>
          <p:cNvSpPr txBox="1"/>
          <p:nvPr/>
        </p:nvSpPr>
        <p:spPr>
          <a:xfrm>
            <a:off x="55012" y="485775"/>
            <a:ext cx="9379508" cy="6000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8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Pseudo Code : Bing-Phong Shading</a:t>
            </a:r>
            <a:endParaRPr sz="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5"/>
          <p:cNvSpPr/>
          <p:nvPr/>
        </p:nvSpPr>
        <p:spPr>
          <a:xfrm rot="4036243">
            <a:off x="7353901" y="514350"/>
            <a:ext cx="4576238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8" name="Google Shape;278;p35"/>
          <p:cNvSpPr/>
          <p:nvPr/>
        </p:nvSpPr>
        <p:spPr>
          <a:xfrm rot="-6838312">
            <a:off x="-2674446" y="1077834"/>
            <a:ext cx="4576238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9" name="Google Shape;279;p35"/>
          <p:cNvSpPr/>
          <p:nvPr/>
        </p:nvSpPr>
        <p:spPr>
          <a:xfrm rot="-3056498">
            <a:off x="-1940531" y="1444681"/>
            <a:ext cx="3881063" cy="4315289"/>
          </a:xfrm>
          <a:custGeom>
            <a:rect b="b" l="l" r="r" t="t"/>
            <a:pathLst>
              <a:path extrusionOk="0" h="8630578" w="7762126">
                <a:moveTo>
                  <a:pt x="0" y="0"/>
                </a:moveTo>
                <a:lnTo>
                  <a:pt x="7762126" y="0"/>
                </a:lnTo>
                <a:lnTo>
                  <a:pt x="7762126" y="8630578"/>
                </a:lnTo>
                <a:lnTo>
                  <a:pt x="0" y="86305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0" name="Google Shape;280;p35"/>
          <p:cNvSpPr/>
          <p:nvPr/>
        </p:nvSpPr>
        <p:spPr>
          <a:xfrm rot="-3056498">
            <a:off x="7113882" y="-1321463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1" name="Google Shape;281;p35"/>
          <p:cNvSpPr/>
          <p:nvPr/>
        </p:nvSpPr>
        <p:spPr>
          <a:xfrm>
            <a:off x="2599460" y="1593124"/>
            <a:ext cx="3945081" cy="61322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2" name="Google Shape;282;p35"/>
          <p:cNvSpPr txBox="1"/>
          <p:nvPr/>
        </p:nvSpPr>
        <p:spPr>
          <a:xfrm>
            <a:off x="1556905" y="474154"/>
            <a:ext cx="6030190" cy="5950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Tech Stack Used</a:t>
            </a:r>
            <a:endParaRPr sz="700"/>
          </a:p>
        </p:txBody>
      </p:sp>
      <p:sp>
        <p:nvSpPr>
          <p:cNvPr id="283" name="Google Shape;283;p35"/>
          <p:cNvSpPr txBox="1"/>
          <p:nvPr/>
        </p:nvSpPr>
        <p:spPr>
          <a:xfrm>
            <a:off x="3124107" y="1544909"/>
            <a:ext cx="2895785" cy="23649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4150" lvl="1" marL="368300" marR="0" rtl="0" algn="l">
              <a:lnSpc>
                <a:spcPct val="187025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700"/>
              <a:buFont typeface="Arial"/>
              <a:buChar char="•"/>
            </a:pPr>
            <a:r>
              <a:rPr b="0" i="0" lang="en" sz="17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OpenGL</a:t>
            </a:r>
            <a:endParaRPr sz="700"/>
          </a:p>
          <a:p>
            <a:pPr indent="-184150" lvl="1" marL="368300" marR="0" rtl="0" algn="l">
              <a:lnSpc>
                <a:spcPct val="187025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700"/>
              <a:buFont typeface="Arial"/>
              <a:buChar char="•"/>
            </a:pPr>
            <a:r>
              <a:rPr b="0" i="0" lang="en" sz="17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ImGui</a:t>
            </a:r>
            <a:endParaRPr sz="700"/>
          </a:p>
          <a:p>
            <a:pPr indent="-184150" lvl="1" marL="368300" marR="0" rtl="0" algn="l">
              <a:lnSpc>
                <a:spcPct val="187025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700"/>
              <a:buFont typeface="Arial"/>
              <a:buChar char="•"/>
            </a:pPr>
            <a:r>
              <a:rPr b="0" i="0" lang="en" sz="17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glfw</a:t>
            </a:r>
            <a:endParaRPr sz="700"/>
          </a:p>
          <a:p>
            <a:pPr indent="-184150" lvl="1" marL="368300" marR="0" rtl="0" algn="l">
              <a:lnSpc>
                <a:spcPct val="187025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700"/>
              <a:buFont typeface="Arial"/>
              <a:buChar char="•"/>
            </a:pPr>
            <a:r>
              <a:rPr b="0" i="0" lang="en" sz="17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glm</a:t>
            </a:r>
            <a:endParaRPr sz="700"/>
          </a:p>
          <a:p>
            <a:pPr indent="-184150" lvl="1" marL="368300" marR="0" rtl="0" algn="l">
              <a:lnSpc>
                <a:spcPct val="187025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700"/>
              <a:buFont typeface="Arial"/>
              <a:buChar char="•"/>
            </a:pPr>
            <a:r>
              <a:rPr b="0" i="0" lang="en" sz="17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Cmake</a:t>
            </a:r>
            <a:endParaRPr sz="700"/>
          </a:p>
          <a:p>
            <a:pPr indent="-184150" lvl="1" marL="368300" marR="0" rtl="0" algn="l">
              <a:lnSpc>
                <a:spcPct val="187025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700"/>
              <a:buFont typeface="Arial"/>
              <a:buChar char="•"/>
            </a:pPr>
            <a:r>
              <a:rPr b="0" i="0" lang="en" sz="17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Make</a:t>
            </a:r>
            <a:endParaRPr sz="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6"/>
          <p:cNvSpPr/>
          <p:nvPr/>
        </p:nvSpPr>
        <p:spPr>
          <a:xfrm rot="4036243">
            <a:off x="7353901" y="514350"/>
            <a:ext cx="4576238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9" name="Google Shape;289;p36"/>
          <p:cNvSpPr/>
          <p:nvPr/>
        </p:nvSpPr>
        <p:spPr>
          <a:xfrm rot="-6838312">
            <a:off x="-2674446" y="1077834"/>
            <a:ext cx="4576238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0" name="Google Shape;290;p36"/>
          <p:cNvSpPr/>
          <p:nvPr/>
        </p:nvSpPr>
        <p:spPr>
          <a:xfrm rot="-3056498">
            <a:off x="-1940531" y="1444681"/>
            <a:ext cx="3881063" cy="4315289"/>
          </a:xfrm>
          <a:custGeom>
            <a:rect b="b" l="l" r="r" t="t"/>
            <a:pathLst>
              <a:path extrusionOk="0" h="8630578" w="7762126">
                <a:moveTo>
                  <a:pt x="0" y="0"/>
                </a:moveTo>
                <a:lnTo>
                  <a:pt x="7762126" y="0"/>
                </a:lnTo>
                <a:lnTo>
                  <a:pt x="7762126" y="8630578"/>
                </a:lnTo>
                <a:lnTo>
                  <a:pt x="0" y="86305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1" name="Google Shape;291;p36"/>
          <p:cNvSpPr/>
          <p:nvPr/>
        </p:nvSpPr>
        <p:spPr>
          <a:xfrm rot="-3056498">
            <a:off x="7113882" y="-1321463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2" name="Google Shape;292;p36"/>
          <p:cNvSpPr/>
          <p:nvPr/>
        </p:nvSpPr>
        <p:spPr>
          <a:xfrm>
            <a:off x="2599460" y="1593124"/>
            <a:ext cx="3945081" cy="61322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3" name="Google Shape;293;p36"/>
          <p:cNvSpPr txBox="1"/>
          <p:nvPr/>
        </p:nvSpPr>
        <p:spPr>
          <a:xfrm>
            <a:off x="1556905" y="474154"/>
            <a:ext cx="6030190" cy="5950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Outcomes</a:t>
            </a:r>
            <a:endParaRPr sz="700"/>
          </a:p>
        </p:txBody>
      </p:sp>
      <p:sp>
        <p:nvSpPr>
          <p:cNvPr id="294" name="Google Shape;294;p36"/>
          <p:cNvSpPr txBox="1"/>
          <p:nvPr/>
        </p:nvSpPr>
        <p:spPr>
          <a:xfrm>
            <a:off x="1556905" y="1199790"/>
            <a:ext cx="7044970" cy="34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46050" lvl="1" marL="292100" marR="0" rtl="0" algn="l">
              <a:lnSpc>
                <a:spcPct val="187013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Volumetric Rendering Techniques: Explored methods for creating 3D images from volumetric data, crucial in fields like medical imaging and special effects.</a:t>
            </a:r>
            <a:endParaRPr sz="700"/>
          </a:p>
          <a:p>
            <a:pPr indent="-146050" lvl="1" marL="292100" marR="0" rtl="0" algn="l">
              <a:lnSpc>
                <a:spcPct val="187013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Transfer Functions: Investigated the use of transfer functions in rendering to differentiate materials within a volume, enhancing image accuracy and utility.</a:t>
            </a:r>
            <a:endParaRPr sz="700"/>
          </a:p>
          <a:p>
            <a:pPr indent="-146050" lvl="1" marL="292100" marR="0" rtl="0" algn="l">
              <a:lnSpc>
                <a:spcPct val="187013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Real-Time Rendering: Implemented real-time volume rendering using graphics hardware acceleration, optimizing performance through techniques like early ray termination.</a:t>
            </a:r>
            <a:endParaRPr sz="700"/>
          </a:p>
          <a:p>
            <a:pPr indent="-146050" lvl="1" marL="292100" marR="0" rtl="0" algn="l">
              <a:lnSpc>
                <a:spcPct val="187013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Shading and Composition: Applied surface shading and composition algorithms to add realism to the images and accurately represent 3D volumetric data.</a:t>
            </a:r>
            <a:endParaRPr sz="700"/>
          </a:p>
          <a:p>
            <a:pPr indent="-146050" lvl="1" marL="292100" marR="0" rtl="0" algn="l">
              <a:lnSpc>
                <a:spcPct val="187013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Learned more about OpenGL and gl_shaders and overall improved understanding of computer graphics</a:t>
            </a:r>
            <a:endParaRPr sz="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9" name="Google Shape;299;p37"/>
          <p:cNvCxnSpPr/>
          <p:nvPr/>
        </p:nvCxnSpPr>
        <p:spPr>
          <a:xfrm>
            <a:off x="595313" y="2821781"/>
            <a:ext cx="8034338" cy="0"/>
          </a:xfrm>
          <a:prstGeom prst="straightConnector1">
            <a:avLst/>
          </a:prstGeom>
          <a:noFill/>
          <a:ln cap="rnd" cmpd="sng" w="19050">
            <a:solidFill>
              <a:srgbClr val="27338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0" name="Google Shape;300;p37"/>
          <p:cNvSpPr/>
          <p:nvPr/>
        </p:nvSpPr>
        <p:spPr>
          <a:xfrm>
            <a:off x="514350" y="2740819"/>
            <a:ext cx="161925" cy="161925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7"/>
          <p:cNvSpPr/>
          <p:nvPr/>
        </p:nvSpPr>
        <p:spPr>
          <a:xfrm>
            <a:off x="2658629" y="2736056"/>
            <a:ext cx="161925" cy="161925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7"/>
          <p:cNvSpPr/>
          <p:nvPr/>
        </p:nvSpPr>
        <p:spPr>
          <a:xfrm>
            <a:off x="4802909" y="2736056"/>
            <a:ext cx="161925" cy="161925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7"/>
          <p:cNvSpPr/>
          <p:nvPr/>
        </p:nvSpPr>
        <p:spPr>
          <a:xfrm>
            <a:off x="6947188" y="2736056"/>
            <a:ext cx="161925" cy="161925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7"/>
          <p:cNvSpPr/>
          <p:nvPr/>
        </p:nvSpPr>
        <p:spPr>
          <a:xfrm rot="1033578">
            <a:off x="5500300" y="-2057400"/>
            <a:ext cx="4576238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5" name="Google Shape;305;p37"/>
          <p:cNvSpPr txBox="1"/>
          <p:nvPr/>
        </p:nvSpPr>
        <p:spPr>
          <a:xfrm>
            <a:off x="1723567" y="1731224"/>
            <a:ext cx="6175419" cy="6666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Additional Features</a:t>
            </a:r>
            <a:endParaRPr sz="700"/>
          </a:p>
        </p:txBody>
      </p:sp>
      <p:sp>
        <p:nvSpPr>
          <p:cNvPr id="306" name="Google Shape;306;p37"/>
          <p:cNvSpPr/>
          <p:nvPr/>
        </p:nvSpPr>
        <p:spPr>
          <a:xfrm flipH="1" rot="3277007">
            <a:off x="5875048" y="-291470"/>
            <a:ext cx="2144279" cy="1754411"/>
          </a:xfrm>
          <a:custGeom>
            <a:rect b="b" l="l" r="r" t="t"/>
            <a:pathLst>
              <a:path extrusionOk="0" h="3508821" w="4288558">
                <a:moveTo>
                  <a:pt x="0" y="3508821"/>
                </a:moveTo>
                <a:lnTo>
                  <a:pt x="4288559" y="3508821"/>
                </a:lnTo>
                <a:lnTo>
                  <a:pt x="4288559" y="0"/>
                </a:lnTo>
                <a:lnTo>
                  <a:pt x="0" y="0"/>
                </a:lnTo>
                <a:lnTo>
                  <a:pt x="0" y="3508821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7" name="Google Shape;307;p37"/>
          <p:cNvSpPr/>
          <p:nvPr/>
        </p:nvSpPr>
        <p:spPr>
          <a:xfrm rot="-552612">
            <a:off x="2233073" y="-2751036"/>
            <a:ext cx="4576237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8" name="Google Shape;308;p37"/>
          <p:cNvSpPr/>
          <p:nvPr/>
        </p:nvSpPr>
        <p:spPr>
          <a:xfrm>
            <a:off x="7326588" y="-1134936"/>
            <a:ext cx="3256602" cy="3620962"/>
          </a:xfrm>
          <a:custGeom>
            <a:rect b="b" l="l" r="r" t="t"/>
            <a:pathLst>
              <a:path extrusionOk="0" h="7241923" w="6513205">
                <a:moveTo>
                  <a:pt x="0" y="0"/>
                </a:moveTo>
                <a:lnTo>
                  <a:pt x="6513205" y="0"/>
                </a:lnTo>
                <a:lnTo>
                  <a:pt x="6513205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9" name="Google Shape;309;p37"/>
          <p:cNvSpPr/>
          <p:nvPr/>
        </p:nvSpPr>
        <p:spPr>
          <a:xfrm rot="2800797">
            <a:off x="330296" y="3961091"/>
            <a:ext cx="2786541" cy="3098308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0" name="Google Shape;310;p37"/>
          <p:cNvSpPr txBox="1"/>
          <p:nvPr/>
        </p:nvSpPr>
        <p:spPr>
          <a:xfrm>
            <a:off x="514350" y="3231356"/>
            <a:ext cx="1682463" cy="458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Edit Transfer Functions</a:t>
            </a:r>
            <a:endParaRPr sz="700"/>
          </a:p>
        </p:txBody>
      </p:sp>
      <p:sp>
        <p:nvSpPr>
          <p:cNvPr id="311" name="Google Shape;311;p37"/>
          <p:cNvSpPr txBox="1"/>
          <p:nvPr/>
        </p:nvSpPr>
        <p:spPr>
          <a:xfrm>
            <a:off x="514350" y="3883819"/>
            <a:ext cx="1682463" cy="559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User can edit transfer function values using color paletter provided as input</a:t>
            </a:r>
            <a:endParaRPr sz="700"/>
          </a:p>
        </p:txBody>
      </p:sp>
      <p:sp>
        <p:nvSpPr>
          <p:cNvPr id="312" name="Google Shape;312;p37"/>
          <p:cNvSpPr/>
          <p:nvPr/>
        </p:nvSpPr>
        <p:spPr>
          <a:xfrm>
            <a:off x="2947821" y="-1659158"/>
            <a:ext cx="2786541" cy="3098308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3" name="Google Shape;313;p37"/>
          <p:cNvSpPr/>
          <p:nvPr/>
        </p:nvSpPr>
        <p:spPr>
          <a:xfrm flipH="1">
            <a:off x="-203203" y="4241800"/>
            <a:ext cx="9347203" cy="2302717"/>
          </a:xfrm>
          <a:custGeom>
            <a:rect b="b" l="l" r="r" t="t"/>
            <a:pathLst>
              <a:path extrusionOk="0" h="4605433" w="18694406">
                <a:moveTo>
                  <a:pt x="0" y="4605433"/>
                </a:moveTo>
                <a:lnTo>
                  <a:pt x="18694406" y="4605433"/>
                </a:lnTo>
                <a:lnTo>
                  <a:pt x="18694406" y="0"/>
                </a:lnTo>
                <a:lnTo>
                  <a:pt x="0" y="0"/>
                </a:lnTo>
                <a:lnTo>
                  <a:pt x="0" y="4605433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7587" l="0" r="0" t="-7589"/>
            </a:stretch>
          </a:blipFill>
          <a:ln>
            <a:noFill/>
          </a:ln>
        </p:spPr>
      </p:sp>
      <p:sp>
        <p:nvSpPr>
          <p:cNvPr id="314" name="Google Shape;314;p37"/>
          <p:cNvSpPr/>
          <p:nvPr/>
        </p:nvSpPr>
        <p:spPr>
          <a:xfrm rot="2800797">
            <a:off x="2947821" y="4037291"/>
            <a:ext cx="2786541" cy="3098308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5" name="Google Shape;315;p37"/>
          <p:cNvSpPr/>
          <p:nvPr/>
        </p:nvSpPr>
        <p:spPr>
          <a:xfrm rot="2800797">
            <a:off x="5565346" y="4113491"/>
            <a:ext cx="2786541" cy="3098308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6" name="Google Shape;316;p37"/>
          <p:cNvSpPr/>
          <p:nvPr/>
        </p:nvSpPr>
        <p:spPr>
          <a:xfrm rot="2800797">
            <a:off x="8182871" y="4189691"/>
            <a:ext cx="2786541" cy="3098308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7" name="Google Shape;317;p37"/>
          <p:cNvSpPr txBox="1"/>
          <p:nvPr/>
        </p:nvSpPr>
        <p:spPr>
          <a:xfrm>
            <a:off x="2658629" y="3225324"/>
            <a:ext cx="1682463" cy="458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Load/Save Transfer Function</a:t>
            </a:r>
            <a:endParaRPr sz="700"/>
          </a:p>
        </p:txBody>
      </p:sp>
      <p:sp>
        <p:nvSpPr>
          <p:cNvPr id="318" name="Google Shape;318;p37"/>
          <p:cNvSpPr txBox="1"/>
          <p:nvPr/>
        </p:nvSpPr>
        <p:spPr>
          <a:xfrm>
            <a:off x="4802909" y="3219291"/>
            <a:ext cx="1682463" cy="229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Transformations</a:t>
            </a:r>
            <a:endParaRPr sz="700"/>
          </a:p>
        </p:txBody>
      </p:sp>
      <p:sp>
        <p:nvSpPr>
          <p:cNvPr id="319" name="Google Shape;319;p37"/>
          <p:cNvSpPr txBox="1"/>
          <p:nvPr/>
        </p:nvSpPr>
        <p:spPr>
          <a:xfrm>
            <a:off x="6947188" y="3213258"/>
            <a:ext cx="1682463" cy="229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Change Volume </a:t>
            </a:r>
            <a:endParaRPr sz="700"/>
          </a:p>
        </p:txBody>
      </p:sp>
      <p:sp>
        <p:nvSpPr>
          <p:cNvPr id="320" name="Google Shape;320;p37"/>
          <p:cNvSpPr txBox="1"/>
          <p:nvPr/>
        </p:nvSpPr>
        <p:spPr>
          <a:xfrm>
            <a:off x="2658629" y="3883819"/>
            <a:ext cx="1682463" cy="930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User can load pre exisitng transfrer fiunctions as well as save current by specifying name of Output file</a:t>
            </a:r>
            <a:endParaRPr sz="700"/>
          </a:p>
        </p:txBody>
      </p:sp>
      <p:sp>
        <p:nvSpPr>
          <p:cNvPr id="321" name="Google Shape;321;p37"/>
          <p:cNvSpPr txBox="1"/>
          <p:nvPr/>
        </p:nvSpPr>
        <p:spPr>
          <a:xfrm>
            <a:off x="4802909" y="3883819"/>
            <a:ext cx="1682463" cy="3733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Rotation, View  Transformations,,etc</a:t>
            </a:r>
            <a:endParaRPr sz="700"/>
          </a:p>
        </p:txBody>
      </p:sp>
      <p:sp>
        <p:nvSpPr>
          <p:cNvPr id="322" name="Google Shape;322;p37"/>
          <p:cNvSpPr txBox="1"/>
          <p:nvPr/>
        </p:nvSpPr>
        <p:spPr>
          <a:xfrm>
            <a:off x="6947188" y="3790983"/>
            <a:ext cx="1682463" cy="3733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Need to just Add dataset to visualise in Data folder</a:t>
            </a:r>
            <a:endParaRPr sz="700"/>
          </a:p>
        </p:txBody>
      </p:sp>
      <p:sp>
        <p:nvSpPr>
          <p:cNvPr id="323" name="Google Shape;323;p37"/>
          <p:cNvSpPr/>
          <p:nvPr/>
        </p:nvSpPr>
        <p:spPr>
          <a:xfrm flipH="1" rot="-10269931">
            <a:off x="1186007" y="-469513"/>
            <a:ext cx="2144279" cy="1754411"/>
          </a:xfrm>
          <a:custGeom>
            <a:rect b="b" l="l" r="r" t="t"/>
            <a:pathLst>
              <a:path extrusionOk="0" h="3508821" w="4288558">
                <a:moveTo>
                  <a:pt x="0" y="3508820"/>
                </a:moveTo>
                <a:lnTo>
                  <a:pt x="4288558" y="3508820"/>
                </a:lnTo>
                <a:lnTo>
                  <a:pt x="4288558" y="0"/>
                </a:lnTo>
                <a:lnTo>
                  <a:pt x="0" y="0"/>
                </a:lnTo>
                <a:lnTo>
                  <a:pt x="0" y="350882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4" name="Google Shape;324;p37"/>
          <p:cNvSpPr/>
          <p:nvPr/>
        </p:nvSpPr>
        <p:spPr>
          <a:xfrm flipH="1" rot="-552612">
            <a:off x="-564552" y="-2303024"/>
            <a:ext cx="4576238" cy="4114800"/>
          </a:xfrm>
          <a:custGeom>
            <a:rect b="b" l="l" r="r" t="t"/>
            <a:pathLst>
              <a:path extrusionOk="0" h="8229600" w="9152475">
                <a:moveTo>
                  <a:pt x="9152474" y="0"/>
                </a:moveTo>
                <a:lnTo>
                  <a:pt x="0" y="0"/>
                </a:lnTo>
                <a:lnTo>
                  <a:pt x="0" y="8229600"/>
                </a:lnTo>
                <a:lnTo>
                  <a:pt x="9152474" y="8229600"/>
                </a:lnTo>
                <a:lnTo>
                  <a:pt x="915247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8"/>
          <p:cNvSpPr txBox="1"/>
          <p:nvPr/>
        </p:nvSpPr>
        <p:spPr>
          <a:xfrm>
            <a:off x="2044057" y="514350"/>
            <a:ext cx="5424860" cy="6666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 Output Images</a:t>
            </a:r>
            <a:endParaRPr sz="700"/>
          </a:p>
        </p:txBody>
      </p:sp>
      <p:sp>
        <p:nvSpPr>
          <p:cNvPr id="330" name="Google Shape;330;p38"/>
          <p:cNvSpPr/>
          <p:nvPr/>
        </p:nvSpPr>
        <p:spPr>
          <a:xfrm flipH="1" rot="-9560830">
            <a:off x="3469306" y="3860383"/>
            <a:ext cx="4469525" cy="4731650"/>
          </a:xfrm>
          <a:custGeom>
            <a:rect b="b" l="l" r="r" t="t"/>
            <a:pathLst>
              <a:path extrusionOk="0" h="9463300" w="8939049">
                <a:moveTo>
                  <a:pt x="8939049" y="0"/>
                </a:moveTo>
                <a:lnTo>
                  <a:pt x="0" y="0"/>
                </a:lnTo>
                <a:lnTo>
                  <a:pt x="0" y="9463300"/>
                </a:lnTo>
                <a:lnTo>
                  <a:pt x="8939049" y="9463300"/>
                </a:lnTo>
                <a:lnTo>
                  <a:pt x="8939049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7734" r="0" t="0"/>
            </a:stretch>
          </a:blipFill>
          <a:ln>
            <a:noFill/>
          </a:ln>
        </p:spPr>
      </p:sp>
      <p:sp>
        <p:nvSpPr>
          <p:cNvPr id="331" name="Google Shape;331;p38"/>
          <p:cNvSpPr/>
          <p:nvPr/>
        </p:nvSpPr>
        <p:spPr>
          <a:xfrm rot="-9564093">
            <a:off x="2023346" y="4266295"/>
            <a:ext cx="2144279" cy="1754411"/>
          </a:xfrm>
          <a:custGeom>
            <a:rect b="b" l="l" r="r" t="t"/>
            <a:pathLst>
              <a:path extrusionOk="0" h="3508821" w="4288558">
                <a:moveTo>
                  <a:pt x="0" y="0"/>
                </a:moveTo>
                <a:lnTo>
                  <a:pt x="4288558" y="0"/>
                </a:lnTo>
                <a:lnTo>
                  <a:pt x="4288558" y="3508820"/>
                </a:lnTo>
                <a:lnTo>
                  <a:pt x="0" y="35088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2" name="Google Shape;332;p38"/>
          <p:cNvSpPr/>
          <p:nvPr/>
        </p:nvSpPr>
        <p:spPr>
          <a:xfrm rot="10800000">
            <a:off x="-1237614" y="3473741"/>
            <a:ext cx="4469525" cy="4731650"/>
          </a:xfrm>
          <a:custGeom>
            <a:rect b="b" l="l" r="r" t="t"/>
            <a:pathLst>
              <a:path extrusionOk="0" h="9463300" w="8939049">
                <a:moveTo>
                  <a:pt x="0" y="0"/>
                </a:moveTo>
                <a:lnTo>
                  <a:pt x="8939049" y="0"/>
                </a:lnTo>
                <a:lnTo>
                  <a:pt x="8939049" y="9463300"/>
                </a:lnTo>
                <a:lnTo>
                  <a:pt x="0" y="9463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7734" r="0" t="0"/>
            </a:stretch>
          </a:blipFill>
          <a:ln>
            <a:noFill/>
          </a:ln>
        </p:spPr>
      </p:sp>
      <p:sp>
        <p:nvSpPr>
          <p:cNvPr id="333" name="Google Shape;333;p38"/>
          <p:cNvSpPr/>
          <p:nvPr/>
        </p:nvSpPr>
        <p:spPr>
          <a:xfrm>
            <a:off x="-1885998" y="1413732"/>
            <a:ext cx="3256603" cy="3620962"/>
          </a:xfrm>
          <a:custGeom>
            <a:rect b="b" l="l" r="r" t="t"/>
            <a:pathLst>
              <a:path extrusionOk="0" h="7241923" w="6513205">
                <a:moveTo>
                  <a:pt x="0" y="0"/>
                </a:moveTo>
                <a:lnTo>
                  <a:pt x="6513204" y="0"/>
                </a:lnTo>
                <a:lnTo>
                  <a:pt x="6513204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4" name="Google Shape;334;p38"/>
          <p:cNvSpPr/>
          <p:nvPr/>
        </p:nvSpPr>
        <p:spPr>
          <a:xfrm>
            <a:off x="3095485" y="-1917263"/>
            <a:ext cx="2786541" cy="3098308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1" y="0"/>
                </a:lnTo>
                <a:lnTo>
                  <a:pt x="5573081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5" name="Google Shape;335;p38"/>
          <p:cNvSpPr/>
          <p:nvPr/>
        </p:nvSpPr>
        <p:spPr>
          <a:xfrm>
            <a:off x="7290552" y="3765810"/>
            <a:ext cx="2786541" cy="3098308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6" name="Google Shape;336;p38"/>
          <p:cNvSpPr/>
          <p:nvPr/>
        </p:nvSpPr>
        <p:spPr>
          <a:xfrm>
            <a:off x="-22391" y="1594622"/>
            <a:ext cx="3611328" cy="1954255"/>
          </a:xfrm>
          <a:custGeom>
            <a:rect b="b" l="l" r="r" t="t"/>
            <a:pathLst>
              <a:path extrusionOk="0" h="3908510" w="7222656">
                <a:moveTo>
                  <a:pt x="0" y="0"/>
                </a:moveTo>
                <a:lnTo>
                  <a:pt x="7222656" y="0"/>
                </a:lnTo>
                <a:lnTo>
                  <a:pt x="7222656" y="3908510"/>
                </a:lnTo>
                <a:lnTo>
                  <a:pt x="0" y="39085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7" name="Google Shape;337;p38"/>
          <p:cNvSpPr/>
          <p:nvPr/>
        </p:nvSpPr>
        <p:spPr>
          <a:xfrm>
            <a:off x="5315344" y="1502875"/>
            <a:ext cx="3950416" cy="2137751"/>
          </a:xfrm>
          <a:custGeom>
            <a:rect b="b" l="l" r="r" t="t"/>
            <a:pathLst>
              <a:path extrusionOk="0" h="4275502" w="7900831">
                <a:moveTo>
                  <a:pt x="0" y="0"/>
                </a:moveTo>
                <a:lnTo>
                  <a:pt x="7900831" y="0"/>
                </a:lnTo>
                <a:lnTo>
                  <a:pt x="7900831" y="4275502"/>
                </a:lnTo>
                <a:lnTo>
                  <a:pt x="0" y="42755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38" name="Google Shape;338;p38"/>
          <p:cNvGrpSpPr/>
          <p:nvPr/>
        </p:nvGrpSpPr>
        <p:grpSpPr>
          <a:xfrm>
            <a:off x="3800475" y="2005828"/>
            <a:ext cx="1543050" cy="1543050"/>
            <a:chOff x="0" y="0"/>
            <a:chExt cx="812800" cy="812800"/>
          </a:xfrm>
        </p:grpSpPr>
        <p:sp>
          <p:nvSpPr>
            <p:cNvPr id="339" name="Google Shape;339;p3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73384"/>
            </a:solidFill>
            <a:ln>
              <a:noFill/>
            </a:ln>
          </p:spPr>
        </p:sp>
        <p:sp>
          <p:nvSpPr>
            <p:cNvPr id="340" name="Google Shape;340;p38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7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1" name="Google Shape;341;p38"/>
          <p:cNvSpPr txBox="1"/>
          <p:nvPr/>
        </p:nvSpPr>
        <p:spPr>
          <a:xfrm>
            <a:off x="195061" y="3732472"/>
            <a:ext cx="3697993" cy="2901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GrayScale  Based Transfer Function</a:t>
            </a:r>
            <a:endParaRPr sz="700"/>
          </a:p>
        </p:txBody>
      </p:sp>
      <p:sp>
        <p:nvSpPr>
          <p:cNvPr id="342" name="Google Shape;342;p38"/>
          <p:cNvSpPr txBox="1"/>
          <p:nvPr/>
        </p:nvSpPr>
        <p:spPr>
          <a:xfrm>
            <a:off x="5528651" y="3783419"/>
            <a:ext cx="3280282" cy="2901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Foot-Custom Transfer Function</a:t>
            </a:r>
            <a:endParaRPr sz="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"/>
          <p:cNvSpPr txBox="1"/>
          <p:nvPr/>
        </p:nvSpPr>
        <p:spPr>
          <a:xfrm>
            <a:off x="2044057" y="514350"/>
            <a:ext cx="5424860" cy="6666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 Output Images</a:t>
            </a:r>
            <a:endParaRPr sz="700"/>
          </a:p>
        </p:txBody>
      </p:sp>
      <p:sp>
        <p:nvSpPr>
          <p:cNvPr id="348" name="Google Shape;348;p39"/>
          <p:cNvSpPr/>
          <p:nvPr/>
        </p:nvSpPr>
        <p:spPr>
          <a:xfrm flipH="1" rot="-9560830">
            <a:off x="3469306" y="3860383"/>
            <a:ext cx="4469525" cy="4731650"/>
          </a:xfrm>
          <a:custGeom>
            <a:rect b="b" l="l" r="r" t="t"/>
            <a:pathLst>
              <a:path extrusionOk="0" h="9463300" w="8939049">
                <a:moveTo>
                  <a:pt x="8939049" y="0"/>
                </a:moveTo>
                <a:lnTo>
                  <a:pt x="0" y="0"/>
                </a:lnTo>
                <a:lnTo>
                  <a:pt x="0" y="9463300"/>
                </a:lnTo>
                <a:lnTo>
                  <a:pt x="8939049" y="9463300"/>
                </a:lnTo>
                <a:lnTo>
                  <a:pt x="8939049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7734" r="0" t="0"/>
            </a:stretch>
          </a:blipFill>
          <a:ln>
            <a:noFill/>
          </a:ln>
        </p:spPr>
      </p:sp>
      <p:sp>
        <p:nvSpPr>
          <p:cNvPr id="349" name="Google Shape;349;p39"/>
          <p:cNvSpPr/>
          <p:nvPr/>
        </p:nvSpPr>
        <p:spPr>
          <a:xfrm rot="-9564093">
            <a:off x="2023346" y="4266295"/>
            <a:ext cx="2144279" cy="1754411"/>
          </a:xfrm>
          <a:custGeom>
            <a:rect b="b" l="l" r="r" t="t"/>
            <a:pathLst>
              <a:path extrusionOk="0" h="3508821" w="4288558">
                <a:moveTo>
                  <a:pt x="0" y="0"/>
                </a:moveTo>
                <a:lnTo>
                  <a:pt x="4288558" y="0"/>
                </a:lnTo>
                <a:lnTo>
                  <a:pt x="4288558" y="3508820"/>
                </a:lnTo>
                <a:lnTo>
                  <a:pt x="0" y="35088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0" name="Google Shape;350;p39"/>
          <p:cNvSpPr/>
          <p:nvPr/>
        </p:nvSpPr>
        <p:spPr>
          <a:xfrm rot="10800000">
            <a:off x="-1237614" y="3473741"/>
            <a:ext cx="4469525" cy="4731650"/>
          </a:xfrm>
          <a:custGeom>
            <a:rect b="b" l="l" r="r" t="t"/>
            <a:pathLst>
              <a:path extrusionOk="0" h="9463300" w="8939049">
                <a:moveTo>
                  <a:pt x="0" y="0"/>
                </a:moveTo>
                <a:lnTo>
                  <a:pt x="8939049" y="0"/>
                </a:lnTo>
                <a:lnTo>
                  <a:pt x="8939049" y="9463300"/>
                </a:lnTo>
                <a:lnTo>
                  <a:pt x="0" y="9463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7734" r="0" t="0"/>
            </a:stretch>
          </a:blipFill>
          <a:ln>
            <a:noFill/>
          </a:ln>
        </p:spPr>
      </p:sp>
      <p:sp>
        <p:nvSpPr>
          <p:cNvPr id="351" name="Google Shape;351;p39"/>
          <p:cNvSpPr/>
          <p:nvPr/>
        </p:nvSpPr>
        <p:spPr>
          <a:xfrm>
            <a:off x="-1885998" y="1413732"/>
            <a:ext cx="3256603" cy="3620962"/>
          </a:xfrm>
          <a:custGeom>
            <a:rect b="b" l="l" r="r" t="t"/>
            <a:pathLst>
              <a:path extrusionOk="0" h="7241923" w="6513205">
                <a:moveTo>
                  <a:pt x="0" y="0"/>
                </a:moveTo>
                <a:lnTo>
                  <a:pt x="6513204" y="0"/>
                </a:lnTo>
                <a:lnTo>
                  <a:pt x="6513204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2" name="Google Shape;352;p39"/>
          <p:cNvSpPr/>
          <p:nvPr/>
        </p:nvSpPr>
        <p:spPr>
          <a:xfrm>
            <a:off x="3095485" y="-1917263"/>
            <a:ext cx="2786541" cy="3098308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1" y="0"/>
                </a:lnTo>
                <a:lnTo>
                  <a:pt x="5573081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3" name="Google Shape;353;p39"/>
          <p:cNvSpPr/>
          <p:nvPr/>
        </p:nvSpPr>
        <p:spPr>
          <a:xfrm>
            <a:off x="7290552" y="3765810"/>
            <a:ext cx="2786541" cy="3098308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54" name="Google Shape;354;p39"/>
          <p:cNvGrpSpPr/>
          <p:nvPr/>
        </p:nvGrpSpPr>
        <p:grpSpPr>
          <a:xfrm>
            <a:off x="3800475" y="2005828"/>
            <a:ext cx="1543050" cy="1543050"/>
            <a:chOff x="0" y="0"/>
            <a:chExt cx="812800" cy="812800"/>
          </a:xfrm>
        </p:grpSpPr>
        <p:sp>
          <p:nvSpPr>
            <p:cNvPr id="355" name="Google Shape;355;p3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73384"/>
            </a:solidFill>
            <a:ln>
              <a:noFill/>
            </a:ln>
          </p:spPr>
        </p:sp>
        <p:sp>
          <p:nvSpPr>
            <p:cNvPr id="356" name="Google Shape;356;p39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7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7" name="Google Shape;357;p39"/>
          <p:cNvSpPr/>
          <p:nvPr/>
        </p:nvSpPr>
        <p:spPr>
          <a:xfrm>
            <a:off x="0" y="1751626"/>
            <a:ext cx="3686913" cy="1722115"/>
          </a:xfrm>
          <a:custGeom>
            <a:rect b="b" l="l" r="r" t="t"/>
            <a:pathLst>
              <a:path extrusionOk="0" h="3444230" w="7373826">
                <a:moveTo>
                  <a:pt x="0" y="0"/>
                </a:moveTo>
                <a:lnTo>
                  <a:pt x="7373826" y="0"/>
                </a:lnTo>
                <a:lnTo>
                  <a:pt x="7373826" y="3444230"/>
                </a:lnTo>
                <a:lnTo>
                  <a:pt x="0" y="34442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7925" l="0" r="0" t="-7926"/>
            </a:stretch>
          </a:blipFill>
          <a:ln>
            <a:noFill/>
          </a:ln>
        </p:spPr>
      </p:sp>
      <p:sp>
        <p:nvSpPr>
          <p:cNvPr id="358" name="Google Shape;358;p39"/>
          <p:cNvSpPr/>
          <p:nvPr/>
        </p:nvSpPr>
        <p:spPr>
          <a:xfrm>
            <a:off x="5109777" y="1498456"/>
            <a:ext cx="4118032" cy="2228456"/>
          </a:xfrm>
          <a:custGeom>
            <a:rect b="b" l="l" r="r" t="t"/>
            <a:pathLst>
              <a:path extrusionOk="0" h="4456911" w="8236063">
                <a:moveTo>
                  <a:pt x="0" y="0"/>
                </a:moveTo>
                <a:lnTo>
                  <a:pt x="8236063" y="0"/>
                </a:lnTo>
                <a:lnTo>
                  <a:pt x="8236063" y="4456911"/>
                </a:lnTo>
                <a:lnTo>
                  <a:pt x="0" y="44569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9" name="Google Shape;359;p39"/>
          <p:cNvSpPr txBox="1"/>
          <p:nvPr/>
        </p:nvSpPr>
        <p:spPr>
          <a:xfrm>
            <a:off x="195061" y="3732472"/>
            <a:ext cx="3697993" cy="2901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GrayScale  Based Transfer Function</a:t>
            </a:r>
            <a:endParaRPr sz="700"/>
          </a:p>
        </p:txBody>
      </p:sp>
      <p:sp>
        <p:nvSpPr>
          <p:cNvPr id="360" name="Google Shape;360;p39"/>
          <p:cNvSpPr txBox="1"/>
          <p:nvPr/>
        </p:nvSpPr>
        <p:spPr>
          <a:xfrm>
            <a:off x="5522864" y="3783419"/>
            <a:ext cx="3291858" cy="2901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MRI--Custom Transfer Function</a:t>
            </a:r>
            <a:endParaRPr sz="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0"/>
          <p:cNvSpPr txBox="1"/>
          <p:nvPr/>
        </p:nvSpPr>
        <p:spPr>
          <a:xfrm>
            <a:off x="2044057" y="514350"/>
            <a:ext cx="5424860" cy="6666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 Output Images</a:t>
            </a:r>
            <a:endParaRPr sz="700"/>
          </a:p>
        </p:txBody>
      </p:sp>
      <p:sp>
        <p:nvSpPr>
          <p:cNvPr id="366" name="Google Shape;366;p40"/>
          <p:cNvSpPr/>
          <p:nvPr/>
        </p:nvSpPr>
        <p:spPr>
          <a:xfrm flipH="1" rot="-9560830">
            <a:off x="3469306" y="3860383"/>
            <a:ext cx="4469525" cy="4731650"/>
          </a:xfrm>
          <a:custGeom>
            <a:rect b="b" l="l" r="r" t="t"/>
            <a:pathLst>
              <a:path extrusionOk="0" h="9463300" w="8939049">
                <a:moveTo>
                  <a:pt x="8939049" y="0"/>
                </a:moveTo>
                <a:lnTo>
                  <a:pt x="0" y="0"/>
                </a:lnTo>
                <a:lnTo>
                  <a:pt x="0" y="9463300"/>
                </a:lnTo>
                <a:lnTo>
                  <a:pt x="8939049" y="9463300"/>
                </a:lnTo>
                <a:lnTo>
                  <a:pt x="8939049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7734" r="0" t="0"/>
            </a:stretch>
          </a:blipFill>
          <a:ln>
            <a:noFill/>
          </a:ln>
        </p:spPr>
      </p:sp>
      <p:sp>
        <p:nvSpPr>
          <p:cNvPr id="367" name="Google Shape;367;p40"/>
          <p:cNvSpPr/>
          <p:nvPr/>
        </p:nvSpPr>
        <p:spPr>
          <a:xfrm rot="-9564093">
            <a:off x="2023346" y="4266295"/>
            <a:ext cx="2144279" cy="1754411"/>
          </a:xfrm>
          <a:custGeom>
            <a:rect b="b" l="l" r="r" t="t"/>
            <a:pathLst>
              <a:path extrusionOk="0" h="3508821" w="4288558">
                <a:moveTo>
                  <a:pt x="0" y="0"/>
                </a:moveTo>
                <a:lnTo>
                  <a:pt x="4288558" y="0"/>
                </a:lnTo>
                <a:lnTo>
                  <a:pt x="4288558" y="3508820"/>
                </a:lnTo>
                <a:lnTo>
                  <a:pt x="0" y="35088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8" name="Google Shape;368;p40"/>
          <p:cNvSpPr/>
          <p:nvPr/>
        </p:nvSpPr>
        <p:spPr>
          <a:xfrm rot="10800000">
            <a:off x="-1237614" y="3473741"/>
            <a:ext cx="4469525" cy="4731650"/>
          </a:xfrm>
          <a:custGeom>
            <a:rect b="b" l="l" r="r" t="t"/>
            <a:pathLst>
              <a:path extrusionOk="0" h="9463300" w="8939049">
                <a:moveTo>
                  <a:pt x="0" y="0"/>
                </a:moveTo>
                <a:lnTo>
                  <a:pt x="8939049" y="0"/>
                </a:lnTo>
                <a:lnTo>
                  <a:pt x="8939049" y="9463300"/>
                </a:lnTo>
                <a:lnTo>
                  <a:pt x="0" y="9463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7734" r="0" t="0"/>
            </a:stretch>
          </a:blipFill>
          <a:ln>
            <a:noFill/>
          </a:ln>
        </p:spPr>
      </p:sp>
      <p:sp>
        <p:nvSpPr>
          <p:cNvPr id="369" name="Google Shape;369;p40"/>
          <p:cNvSpPr/>
          <p:nvPr/>
        </p:nvSpPr>
        <p:spPr>
          <a:xfrm>
            <a:off x="-631152" y="1008188"/>
            <a:ext cx="3256603" cy="3620962"/>
          </a:xfrm>
          <a:custGeom>
            <a:rect b="b" l="l" r="r" t="t"/>
            <a:pathLst>
              <a:path extrusionOk="0" h="7241923" w="6513205">
                <a:moveTo>
                  <a:pt x="0" y="0"/>
                </a:moveTo>
                <a:lnTo>
                  <a:pt x="6513204" y="0"/>
                </a:lnTo>
                <a:lnTo>
                  <a:pt x="6513204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0" name="Google Shape;370;p40"/>
          <p:cNvSpPr/>
          <p:nvPr/>
        </p:nvSpPr>
        <p:spPr>
          <a:xfrm>
            <a:off x="3095485" y="-1917263"/>
            <a:ext cx="2786541" cy="3098308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1" y="0"/>
                </a:lnTo>
                <a:lnTo>
                  <a:pt x="5573081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1" name="Google Shape;371;p40"/>
          <p:cNvSpPr/>
          <p:nvPr/>
        </p:nvSpPr>
        <p:spPr>
          <a:xfrm>
            <a:off x="7290552" y="3765810"/>
            <a:ext cx="2786541" cy="3098308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72" name="Google Shape;372;p40"/>
          <p:cNvGrpSpPr/>
          <p:nvPr/>
        </p:nvGrpSpPr>
        <p:grpSpPr>
          <a:xfrm>
            <a:off x="3636171" y="1930691"/>
            <a:ext cx="1543050" cy="1543050"/>
            <a:chOff x="0" y="0"/>
            <a:chExt cx="812800" cy="812800"/>
          </a:xfrm>
        </p:grpSpPr>
        <p:sp>
          <p:nvSpPr>
            <p:cNvPr id="373" name="Google Shape;373;p4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73384"/>
            </a:solidFill>
            <a:ln>
              <a:noFill/>
            </a:ln>
          </p:spPr>
        </p:sp>
        <p:sp>
          <p:nvSpPr>
            <p:cNvPr id="374" name="Google Shape;374;p40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7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5" name="Google Shape;375;p40"/>
          <p:cNvSpPr/>
          <p:nvPr/>
        </p:nvSpPr>
        <p:spPr>
          <a:xfrm>
            <a:off x="195061" y="1640678"/>
            <a:ext cx="3441111" cy="1862143"/>
          </a:xfrm>
          <a:custGeom>
            <a:rect b="b" l="l" r="r" t="t"/>
            <a:pathLst>
              <a:path extrusionOk="0" h="3724285" w="6882221">
                <a:moveTo>
                  <a:pt x="0" y="0"/>
                </a:moveTo>
                <a:lnTo>
                  <a:pt x="6882221" y="0"/>
                </a:lnTo>
                <a:lnTo>
                  <a:pt x="6882221" y="3724286"/>
                </a:lnTo>
                <a:lnTo>
                  <a:pt x="0" y="37242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6" name="Google Shape;376;p40"/>
          <p:cNvSpPr/>
          <p:nvPr/>
        </p:nvSpPr>
        <p:spPr>
          <a:xfrm>
            <a:off x="4908216" y="1640679"/>
            <a:ext cx="4074913" cy="1961298"/>
          </a:xfrm>
          <a:custGeom>
            <a:rect b="b" l="l" r="r" t="t"/>
            <a:pathLst>
              <a:path extrusionOk="0" h="3922596" w="8149826">
                <a:moveTo>
                  <a:pt x="0" y="0"/>
                </a:moveTo>
                <a:lnTo>
                  <a:pt x="8149826" y="0"/>
                </a:lnTo>
                <a:lnTo>
                  <a:pt x="8149826" y="3922596"/>
                </a:lnTo>
                <a:lnTo>
                  <a:pt x="0" y="39225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-12429"/>
            </a:stretch>
          </a:blipFill>
          <a:ln>
            <a:noFill/>
          </a:ln>
        </p:spPr>
      </p:sp>
      <p:sp>
        <p:nvSpPr>
          <p:cNvPr id="377" name="Google Shape;377;p40"/>
          <p:cNvSpPr txBox="1"/>
          <p:nvPr/>
        </p:nvSpPr>
        <p:spPr>
          <a:xfrm>
            <a:off x="195061" y="3732472"/>
            <a:ext cx="3697993" cy="2901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GrayScale  Based Transfer Function</a:t>
            </a:r>
            <a:endParaRPr sz="700"/>
          </a:p>
        </p:txBody>
      </p:sp>
      <p:sp>
        <p:nvSpPr>
          <p:cNvPr id="378" name="Google Shape;378;p40"/>
          <p:cNvSpPr txBox="1"/>
          <p:nvPr/>
        </p:nvSpPr>
        <p:spPr>
          <a:xfrm>
            <a:off x="5374183" y="3783419"/>
            <a:ext cx="3589218" cy="290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Bonzai--Custom Transfer Function</a:t>
            </a:r>
            <a:endParaRPr sz="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1"/>
          <p:cNvSpPr/>
          <p:nvPr/>
        </p:nvSpPr>
        <p:spPr>
          <a:xfrm rot="-4986619">
            <a:off x="-1400381" y="1671838"/>
            <a:ext cx="2514600" cy="2057400"/>
          </a:xfrm>
          <a:custGeom>
            <a:rect b="b" l="l" r="r" t="t"/>
            <a:pathLst>
              <a:path extrusionOk="0"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4" name="Google Shape;384;p41"/>
          <p:cNvSpPr/>
          <p:nvPr/>
        </p:nvSpPr>
        <p:spPr>
          <a:xfrm>
            <a:off x="5463353" y="-1876291"/>
            <a:ext cx="4576238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5" name="Google Shape;385;p41"/>
          <p:cNvSpPr/>
          <p:nvPr/>
        </p:nvSpPr>
        <p:spPr>
          <a:xfrm rot="-10338574">
            <a:off x="2284508" y="-2740042"/>
            <a:ext cx="4576238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6" name="Google Shape;386;p41"/>
          <p:cNvSpPr/>
          <p:nvPr/>
        </p:nvSpPr>
        <p:spPr>
          <a:xfrm rot="9024995">
            <a:off x="-1339704" y="-2057400"/>
            <a:ext cx="4576238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7" name="Google Shape;387;p41"/>
          <p:cNvSpPr/>
          <p:nvPr/>
        </p:nvSpPr>
        <p:spPr>
          <a:xfrm flipH="1" rot="4863214">
            <a:off x="8070649" y="1702195"/>
            <a:ext cx="2514600" cy="2057400"/>
          </a:xfrm>
          <a:custGeom>
            <a:rect b="b" l="l" r="r" t="t"/>
            <a:pathLst>
              <a:path extrusionOk="0" h="4114800" w="5029200">
                <a:moveTo>
                  <a:pt x="0" y="4114800"/>
                </a:moveTo>
                <a:lnTo>
                  <a:pt x="5029200" y="4114800"/>
                </a:lnTo>
                <a:lnTo>
                  <a:pt x="5029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8" name="Google Shape;388;p41"/>
          <p:cNvSpPr/>
          <p:nvPr/>
        </p:nvSpPr>
        <p:spPr>
          <a:xfrm>
            <a:off x="4090355" y="-2452350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9" name="Google Shape;389;p41"/>
          <p:cNvSpPr/>
          <p:nvPr/>
        </p:nvSpPr>
        <p:spPr>
          <a:xfrm>
            <a:off x="-1336024" y="-2509087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0" name="Google Shape;390;p41"/>
          <p:cNvSpPr/>
          <p:nvPr/>
        </p:nvSpPr>
        <p:spPr>
          <a:xfrm rot="-6712665">
            <a:off x="-495135" y="3629428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1" name="Google Shape;391;p41"/>
          <p:cNvSpPr/>
          <p:nvPr/>
        </p:nvSpPr>
        <p:spPr>
          <a:xfrm rot="-1846334">
            <a:off x="4997918" y="3086100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2" name="Google Shape;392;p41"/>
          <p:cNvSpPr txBox="1"/>
          <p:nvPr/>
        </p:nvSpPr>
        <p:spPr>
          <a:xfrm>
            <a:off x="1362504" y="2011426"/>
            <a:ext cx="6418993" cy="107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68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﻿THANK YOU</a:t>
            </a:r>
            <a:endParaRPr sz="700"/>
          </a:p>
        </p:txBody>
      </p:sp>
      <p:sp>
        <p:nvSpPr>
          <p:cNvPr id="393" name="Google Shape;393;p41"/>
          <p:cNvSpPr txBox="1"/>
          <p:nvPr/>
        </p:nvSpPr>
        <p:spPr>
          <a:xfrm>
            <a:off x="2364724" y="3554285"/>
            <a:ext cx="3912218" cy="249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A88353"/>
                </a:solidFill>
                <a:latin typeface="Public Sans"/>
                <a:ea typeface="Public Sans"/>
                <a:cs typeface="Public Sans"/>
                <a:sym typeface="Public Sans"/>
              </a:rPr>
              <a:t>Team 20, Deepanshu Dabas, 2021249</a:t>
            </a:r>
            <a:endParaRPr sz="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/>
          <p:nvPr/>
        </p:nvSpPr>
        <p:spPr>
          <a:xfrm>
            <a:off x="-1671002" y="2921089"/>
            <a:ext cx="3405793" cy="3062376"/>
          </a:xfrm>
          <a:custGeom>
            <a:rect b="b" l="l" r="r" t="t"/>
            <a:pathLst>
              <a:path extrusionOk="0" h="6124751" w="6811586">
                <a:moveTo>
                  <a:pt x="0" y="0"/>
                </a:moveTo>
                <a:lnTo>
                  <a:pt x="6811586" y="0"/>
                </a:lnTo>
                <a:lnTo>
                  <a:pt x="6811586" y="6124751"/>
                </a:lnTo>
                <a:lnTo>
                  <a:pt x="0" y="61247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6" name="Google Shape;146;p26"/>
          <p:cNvSpPr/>
          <p:nvPr/>
        </p:nvSpPr>
        <p:spPr>
          <a:xfrm rot="-7038826">
            <a:off x="-1364810" y="1507487"/>
            <a:ext cx="2514600" cy="2057400"/>
          </a:xfrm>
          <a:custGeom>
            <a:rect b="b" l="l" r="r" t="t"/>
            <a:pathLst>
              <a:path extrusionOk="0"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26"/>
          <p:cNvSpPr/>
          <p:nvPr/>
        </p:nvSpPr>
        <p:spPr>
          <a:xfrm rot="-2387424">
            <a:off x="-749303" y="2632674"/>
            <a:ext cx="3700749" cy="3992951"/>
          </a:xfrm>
          <a:custGeom>
            <a:rect b="b" l="l" r="r" t="t"/>
            <a:pathLst>
              <a:path extrusionOk="0" h="7985902" w="7401497">
                <a:moveTo>
                  <a:pt x="0" y="0"/>
                </a:moveTo>
                <a:lnTo>
                  <a:pt x="7401496" y="0"/>
                </a:lnTo>
                <a:lnTo>
                  <a:pt x="7401496" y="7985902"/>
                </a:lnTo>
                <a:lnTo>
                  <a:pt x="0" y="79859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-3050"/>
            </a:stretch>
          </a:blipFill>
          <a:ln>
            <a:noFill/>
          </a:ln>
        </p:spPr>
      </p:sp>
      <p:sp>
        <p:nvSpPr>
          <p:cNvPr id="148" name="Google Shape;148;p26"/>
          <p:cNvSpPr/>
          <p:nvPr/>
        </p:nvSpPr>
        <p:spPr>
          <a:xfrm>
            <a:off x="6926754" y="2921089"/>
            <a:ext cx="3405793" cy="3062376"/>
          </a:xfrm>
          <a:custGeom>
            <a:rect b="b" l="l" r="r" t="t"/>
            <a:pathLst>
              <a:path extrusionOk="0" h="6124751" w="6811586">
                <a:moveTo>
                  <a:pt x="0" y="0"/>
                </a:moveTo>
                <a:lnTo>
                  <a:pt x="6811586" y="0"/>
                </a:lnTo>
                <a:lnTo>
                  <a:pt x="6811586" y="6124751"/>
                </a:lnTo>
                <a:lnTo>
                  <a:pt x="0" y="61247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9" name="Google Shape;149;p26"/>
          <p:cNvSpPr/>
          <p:nvPr/>
        </p:nvSpPr>
        <p:spPr>
          <a:xfrm rot="-7038826">
            <a:off x="8140116" y="1892389"/>
            <a:ext cx="2514600" cy="2057400"/>
          </a:xfrm>
          <a:custGeom>
            <a:rect b="b" l="l" r="r" t="t"/>
            <a:pathLst>
              <a:path extrusionOk="0"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0" name="Google Shape;150;p26"/>
          <p:cNvSpPr/>
          <p:nvPr/>
        </p:nvSpPr>
        <p:spPr>
          <a:xfrm rot="-2387424">
            <a:off x="5917341" y="2792178"/>
            <a:ext cx="3700749" cy="3992951"/>
          </a:xfrm>
          <a:custGeom>
            <a:rect b="b" l="l" r="r" t="t"/>
            <a:pathLst>
              <a:path extrusionOk="0" h="7985902" w="7401497">
                <a:moveTo>
                  <a:pt x="0" y="0"/>
                </a:moveTo>
                <a:lnTo>
                  <a:pt x="7401496" y="0"/>
                </a:lnTo>
                <a:lnTo>
                  <a:pt x="7401496" y="7985902"/>
                </a:lnTo>
                <a:lnTo>
                  <a:pt x="0" y="79859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-3050"/>
            </a:stretch>
          </a:blipFill>
          <a:ln>
            <a:noFill/>
          </a:ln>
        </p:spPr>
      </p:sp>
      <p:sp>
        <p:nvSpPr>
          <p:cNvPr id="151" name="Google Shape;151;p26"/>
          <p:cNvSpPr/>
          <p:nvPr/>
        </p:nvSpPr>
        <p:spPr>
          <a:xfrm>
            <a:off x="2599460" y="1411370"/>
            <a:ext cx="3945081" cy="61323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2" name="Google Shape;152;p26"/>
          <p:cNvSpPr/>
          <p:nvPr/>
        </p:nvSpPr>
        <p:spPr>
          <a:xfrm>
            <a:off x="854049" y="1411333"/>
            <a:ext cx="3262217" cy="1834997"/>
          </a:xfrm>
          <a:custGeom>
            <a:rect b="b" l="l" r="r" t="t"/>
            <a:pathLst>
              <a:path extrusionOk="0" h="3669994" w="6524433">
                <a:moveTo>
                  <a:pt x="0" y="0"/>
                </a:moveTo>
                <a:lnTo>
                  <a:pt x="6524433" y="0"/>
                </a:lnTo>
                <a:lnTo>
                  <a:pt x="6524433" y="3669993"/>
                </a:lnTo>
                <a:lnTo>
                  <a:pt x="0" y="36699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3" name="Google Shape;153;p26"/>
          <p:cNvSpPr/>
          <p:nvPr/>
        </p:nvSpPr>
        <p:spPr>
          <a:xfrm>
            <a:off x="5569970" y="1393143"/>
            <a:ext cx="1853185" cy="1853186"/>
          </a:xfrm>
          <a:custGeom>
            <a:rect b="b" l="l" r="r" t="t"/>
            <a:pathLst>
              <a:path extrusionOk="0" h="3706371" w="3706371">
                <a:moveTo>
                  <a:pt x="0" y="0"/>
                </a:moveTo>
                <a:lnTo>
                  <a:pt x="3706371" y="0"/>
                </a:lnTo>
                <a:lnTo>
                  <a:pt x="3706371" y="3706371"/>
                </a:lnTo>
                <a:lnTo>
                  <a:pt x="0" y="37063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4" name="Google Shape;154;p26"/>
          <p:cNvSpPr txBox="1"/>
          <p:nvPr/>
        </p:nvSpPr>
        <p:spPr>
          <a:xfrm>
            <a:off x="1383427" y="3563482"/>
            <a:ext cx="6996324" cy="10656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2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Volume rendering represents a collection of methods used in computer graphics and scientific visualization to create a 2D projection from a discretely sampled data set.</a:t>
            </a:r>
            <a:endParaRPr sz="700"/>
          </a:p>
        </p:txBody>
      </p:sp>
      <p:sp>
        <p:nvSpPr>
          <p:cNvPr id="155" name="Google Shape;155;p26"/>
          <p:cNvSpPr txBox="1"/>
          <p:nvPr/>
        </p:nvSpPr>
        <p:spPr>
          <a:xfrm>
            <a:off x="259125" y="485775"/>
            <a:ext cx="8884876" cy="69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About Volume Rendering </a:t>
            </a:r>
            <a:endParaRPr sz="700"/>
          </a:p>
        </p:txBody>
      </p:sp>
      <p:sp>
        <p:nvSpPr>
          <p:cNvPr id="156" name="Google Shape;156;p26"/>
          <p:cNvSpPr txBox="1"/>
          <p:nvPr/>
        </p:nvSpPr>
        <p:spPr>
          <a:xfrm>
            <a:off x="1483626" y="3217754"/>
            <a:ext cx="2003062" cy="248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 1: Explosion  Effect</a:t>
            </a:r>
            <a:endParaRPr sz="700"/>
          </a:p>
        </p:txBody>
      </p:sp>
      <p:sp>
        <p:nvSpPr>
          <p:cNvPr id="157" name="Google Shape;157;p26"/>
          <p:cNvSpPr txBox="1"/>
          <p:nvPr/>
        </p:nvSpPr>
        <p:spPr>
          <a:xfrm>
            <a:off x="3538800" y="4957150"/>
            <a:ext cx="2685576" cy="186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: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Delight  Cloud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,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Atomicus Chart</a:t>
            </a:r>
            <a:endParaRPr sz="700"/>
          </a:p>
        </p:txBody>
      </p:sp>
      <p:sp>
        <p:nvSpPr>
          <p:cNvPr id="158" name="Google Shape;158;p26"/>
          <p:cNvSpPr txBox="1"/>
          <p:nvPr/>
        </p:nvSpPr>
        <p:spPr>
          <a:xfrm>
            <a:off x="5436736" y="3217754"/>
            <a:ext cx="2215610" cy="248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 2: Heart Visualisation</a:t>
            </a:r>
            <a:endParaRPr sz="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/>
          <p:nvPr/>
        </p:nvSpPr>
        <p:spPr>
          <a:xfrm>
            <a:off x="2599460" y="1531801"/>
            <a:ext cx="3945081" cy="61323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27"/>
          <p:cNvSpPr/>
          <p:nvPr/>
        </p:nvSpPr>
        <p:spPr>
          <a:xfrm rot="2792599">
            <a:off x="7934503" y="3135326"/>
            <a:ext cx="1969159" cy="1611130"/>
          </a:xfrm>
          <a:custGeom>
            <a:rect b="b" l="l" r="r" t="t"/>
            <a:pathLst>
              <a:path extrusionOk="0" h="3222261" w="3938319">
                <a:moveTo>
                  <a:pt x="0" y="0"/>
                </a:moveTo>
                <a:lnTo>
                  <a:pt x="3938319" y="0"/>
                </a:lnTo>
                <a:lnTo>
                  <a:pt x="3938319" y="3222261"/>
                </a:lnTo>
                <a:lnTo>
                  <a:pt x="0" y="3222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27"/>
          <p:cNvSpPr/>
          <p:nvPr/>
        </p:nvSpPr>
        <p:spPr>
          <a:xfrm rot="1593932">
            <a:off x="6174386" y="-979990"/>
            <a:ext cx="4576238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6" name="Google Shape;166;p27"/>
          <p:cNvSpPr/>
          <p:nvPr/>
        </p:nvSpPr>
        <p:spPr>
          <a:xfrm rot="5970019">
            <a:off x="6779276" y="-1929641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7" name="Google Shape;167;p27"/>
          <p:cNvSpPr/>
          <p:nvPr/>
        </p:nvSpPr>
        <p:spPr>
          <a:xfrm>
            <a:off x="-803419" y="4825553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8" name="Google Shape;168;p27"/>
          <p:cNvSpPr/>
          <p:nvPr/>
        </p:nvSpPr>
        <p:spPr>
          <a:xfrm rot="3451795">
            <a:off x="-2540194" y="2570679"/>
            <a:ext cx="4576237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9" name="Google Shape;169;p27"/>
          <p:cNvSpPr/>
          <p:nvPr/>
        </p:nvSpPr>
        <p:spPr>
          <a:xfrm rot="-4917954">
            <a:off x="-2496422" y="744699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0" name="Google Shape;170;p27"/>
          <p:cNvSpPr/>
          <p:nvPr/>
        </p:nvSpPr>
        <p:spPr>
          <a:xfrm>
            <a:off x="228606" y="2571750"/>
            <a:ext cx="2078980" cy="2078980"/>
          </a:xfrm>
          <a:custGeom>
            <a:rect b="b" l="l" r="r" t="t"/>
            <a:pathLst>
              <a:path extrusionOk="0" h="4157959" w="4157959">
                <a:moveTo>
                  <a:pt x="0" y="0"/>
                </a:moveTo>
                <a:lnTo>
                  <a:pt x="4157959" y="0"/>
                </a:lnTo>
                <a:lnTo>
                  <a:pt x="4157959" y="4157959"/>
                </a:lnTo>
                <a:lnTo>
                  <a:pt x="0" y="41579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1" name="Google Shape;171;p27"/>
          <p:cNvSpPr/>
          <p:nvPr/>
        </p:nvSpPr>
        <p:spPr>
          <a:xfrm>
            <a:off x="6142988" y="2806685"/>
            <a:ext cx="2776095" cy="1536106"/>
          </a:xfrm>
          <a:custGeom>
            <a:rect b="b" l="l" r="r" t="t"/>
            <a:pathLst>
              <a:path extrusionOk="0" h="3072212" w="5552190">
                <a:moveTo>
                  <a:pt x="0" y="0"/>
                </a:moveTo>
                <a:lnTo>
                  <a:pt x="5552190" y="0"/>
                </a:lnTo>
                <a:lnTo>
                  <a:pt x="5552190" y="3072212"/>
                </a:lnTo>
                <a:lnTo>
                  <a:pt x="0" y="30722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2" name="Google Shape;172;p27"/>
          <p:cNvSpPr/>
          <p:nvPr/>
        </p:nvSpPr>
        <p:spPr>
          <a:xfrm>
            <a:off x="3470586" y="2672117"/>
            <a:ext cx="1568097" cy="1738633"/>
          </a:xfrm>
          <a:custGeom>
            <a:rect b="b" l="l" r="r" t="t"/>
            <a:pathLst>
              <a:path extrusionOk="0" h="3477266" w="3136194">
                <a:moveTo>
                  <a:pt x="0" y="0"/>
                </a:moveTo>
                <a:lnTo>
                  <a:pt x="3136195" y="0"/>
                </a:lnTo>
                <a:lnTo>
                  <a:pt x="3136195" y="3477266"/>
                </a:lnTo>
                <a:lnTo>
                  <a:pt x="0" y="34772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3" name="Google Shape;173;p27"/>
          <p:cNvSpPr txBox="1"/>
          <p:nvPr/>
        </p:nvSpPr>
        <p:spPr>
          <a:xfrm>
            <a:off x="-329090" y="318533"/>
            <a:ext cx="9802182" cy="6990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Use Case: Scientifc Visualization</a:t>
            </a:r>
            <a:endParaRPr sz="700"/>
          </a:p>
        </p:txBody>
      </p:sp>
      <p:sp>
        <p:nvSpPr>
          <p:cNvPr id="174" name="Google Shape;174;p27"/>
          <p:cNvSpPr txBox="1"/>
          <p:nvPr/>
        </p:nvSpPr>
        <p:spPr>
          <a:xfrm>
            <a:off x="1873605" y="4902809"/>
            <a:ext cx="2381030" cy="186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Source: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Wikipedia</a:t>
            </a:r>
            <a:r>
              <a:rPr b="0" i="0" lang="en" sz="11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 , 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Atomicus Chart</a:t>
            </a:r>
            <a:endParaRPr sz="700"/>
          </a:p>
        </p:txBody>
      </p:sp>
      <p:sp>
        <p:nvSpPr>
          <p:cNvPr id="175" name="Google Shape;175;p27"/>
          <p:cNvSpPr txBox="1"/>
          <p:nvPr/>
        </p:nvSpPr>
        <p:spPr>
          <a:xfrm>
            <a:off x="514350" y="1332873"/>
            <a:ext cx="6857945" cy="8902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Volume rendering in scientific visualization enables the analysis and exploration of complex data sets, generated by X-rays and CT-Scans,etc</a:t>
            </a:r>
            <a:endParaRPr sz="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/>
          <p:nvPr/>
        </p:nvSpPr>
        <p:spPr>
          <a:xfrm>
            <a:off x="2599460" y="1531801"/>
            <a:ext cx="3945081" cy="61323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1" name="Google Shape;181;p28"/>
          <p:cNvSpPr/>
          <p:nvPr/>
        </p:nvSpPr>
        <p:spPr>
          <a:xfrm rot="2792599">
            <a:off x="7934503" y="3135326"/>
            <a:ext cx="1969159" cy="1611130"/>
          </a:xfrm>
          <a:custGeom>
            <a:rect b="b" l="l" r="r" t="t"/>
            <a:pathLst>
              <a:path extrusionOk="0" h="3222261" w="3938319">
                <a:moveTo>
                  <a:pt x="0" y="0"/>
                </a:moveTo>
                <a:lnTo>
                  <a:pt x="3938319" y="0"/>
                </a:lnTo>
                <a:lnTo>
                  <a:pt x="3938319" y="3222261"/>
                </a:lnTo>
                <a:lnTo>
                  <a:pt x="0" y="3222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2" name="Google Shape;182;p28"/>
          <p:cNvSpPr/>
          <p:nvPr/>
        </p:nvSpPr>
        <p:spPr>
          <a:xfrm rot="1593932">
            <a:off x="6174386" y="-979990"/>
            <a:ext cx="4576238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3" name="Google Shape;183;p28"/>
          <p:cNvSpPr/>
          <p:nvPr/>
        </p:nvSpPr>
        <p:spPr>
          <a:xfrm rot="5970019">
            <a:off x="6779276" y="-1929641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4" name="Google Shape;184;p28"/>
          <p:cNvSpPr/>
          <p:nvPr/>
        </p:nvSpPr>
        <p:spPr>
          <a:xfrm>
            <a:off x="-803419" y="4825553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5" name="Google Shape;185;p28"/>
          <p:cNvSpPr/>
          <p:nvPr/>
        </p:nvSpPr>
        <p:spPr>
          <a:xfrm rot="3451795">
            <a:off x="-2540194" y="2570679"/>
            <a:ext cx="4576237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6" name="Google Shape;186;p28"/>
          <p:cNvSpPr/>
          <p:nvPr/>
        </p:nvSpPr>
        <p:spPr>
          <a:xfrm rot="-4917954">
            <a:off x="-2496422" y="744699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7" name="Google Shape;187;p28"/>
          <p:cNvSpPr/>
          <p:nvPr/>
        </p:nvSpPr>
        <p:spPr>
          <a:xfrm>
            <a:off x="3064120" y="2755511"/>
            <a:ext cx="3857042" cy="1928521"/>
          </a:xfrm>
          <a:custGeom>
            <a:rect b="b" l="l" r="r" t="t"/>
            <a:pathLst>
              <a:path extrusionOk="0" h="3857042" w="7714083">
                <a:moveTo>
                  <a:pt x="0" y="0"/>
                </a:moveTo>
                <a:lnTo>
                  <a:pt x="7714083" y="0"/>
                </a:lnTo>
                <a:lnTo>
                  <a:pt x="7714083" y="3857042"/>
                </a:lnTo>
                <a:lnTo>
                  <a:pt x="0" y="3857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8" name="Google Shape;188;p28"/>
          <p:cNvSpPr txBox="1"/>
          <p:nvPr/>
        </p:nvSpPr>
        <p:spPr>
          <a:xfrm>
            <a:off x="-329090" y="318533"/>
            <a:ext cx="9802182" cy="6990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Use Case: Computer Graphics</a:t>
            </a:r>
            <a:endParaRPr sz="700"/>
          </a:p>
        </p:txBody>
      </p:sp>
      <p:sp>
        <p:nvSpPr>
          <p:cNvPr id="189" name="Google Shape;189;p28"/>
          <p:cNvSpPr txBox="1"/>
          <p:nvPr/>
        </p:nvSpPr>
        <p:spPr>
          <a:xfrm>
            <a:off x="2337839" y="4902809"/>
            <a:ext cx="1452562" cy="186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273384"/>
                </a:solidFill>
                <a:latin typeface="Arial"/>
                <a:ea typeface="Arial"/>
                <a:cs typeface="Arial"/>
                <a:sym typeface="Arial"/>
              </a:rPr>
              <a:t>Source: 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Scratch Pixel</a:t>
            </a:r>
            <a:endParaRPr sz="700"/>
          </a:p>
        </p:txBody>
      </p:sp>
      <p:sp>
        <p:nvSpPr>
          <p:cNvPr id="190" name="Google Shape;190;p28"/>
          <p:cNvSpPr txBox="1"/>
          <p:nvPr/>
        </p:nvSpPr>
        <p:spPr>
          <a:xfrm>
            <a:off x="514350" y="1332873"/>
            <a:ext cx="6857945" cy="11903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Volume rendering can produce realistic and/or observable reprentations of volumetric phenomena, such as clouds, fog, smoke, fire, etc. by modeling the interaction of light with the medium inside the volume</a:t>
            </a:r>
            <a:endParaRPr sz="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/>
          <p:nvPr/>
        </p:nvSpPr>
        <p:spPr>
          <a:xfrm rot="-5895254">
            <a:off x="8106314" y="29211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6" name="Google Shape;196;p29"/>
          <p:cNvSpPr/>
          <p:nvPr/>
        </p:nvSpPr>
        <p:spPr>
          <a:xfrm rot="-1424568">
            <a:off x="6195839" y="3561482"/>
            <a:ext cx="4576237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7" name="Google Shape;197;p29"/>
          <p:cNvSpPr/>
          <p:nvPr/>
        </p:nvSpPr>
        <p:spPr>
          <a:xfrm rot="-1587989">
            <a:off x="5915087" y="2749126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8" name="Google Shape;198;p29"/>
          <p:cNvSpPr/>
          <p:nvPr/>
        </p:nvSpPr>
        <p:spPr>
          <a:xfrm rot="-5895254">
            <a:off x="-644515" y="12167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9" name="Google Shape;199;p29"/>
          <p:cNvSpPr/>
          <p:nvPr/>
        </p:nvSpPr>
        <p:spPr>
          <a:xfrm rot="-3866906">
            <a:off x="-391403" y="-2154902"/>
            <a:ext cx="3272980" cy="4114800"/>
          </a:xfrm>
          <a:custGeom>
            <a:rect b="b" l="l" r="r" t="t"/>
            <a:pathLst>
              <a:path extrusionOk="0"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0" name="Google Shape;200;p29"/>
          <p:cNvSpPr/>
          <p:nvPr/>
        </p:nvSpPr>
        <p:spPr>
          <a:xfrm rot="1114953">
            <a:off x="-1052844" y="-1122265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1" name="Google Shape;201;p29"/>
          <p:cNvSpPr/>
          <p:nvPr/>
        </p:nvSpPr>
        <p:spPr>
          <a:xfrm>
            <a:off x="2599460" y="1540736"/>
            <a:ext cx="3945081" cy="61323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2" name="Google Shape;202;p29"/>
          <p:cNvSpPr txBox="1"/>
          <p:nvPr/>
        </p:nvSpPr>
        <p:spPr>
          <a:xfrm>
            <a:off x="50250" y="485775"/>
            <a:ext cx="9093751" cy="699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Why Volume Ray Casting?</a:t>
            </a:r>
            <a:endParaRPr sz="700"/>
          </a:p>
        </p:txBody>
      </p:sp>
      <p:sp>
        <p:nvSpPr>
          <p:cNvPr id="203" name="Google Shape;203;p29"/>
          <p:cNvSpPr txBox="1"/>
          <p:nvPr/>
        </p:nvSpPr>
        <p:spPr>
          <a:xfrm>
            <a:off x="1669342" y="2068650"/>
            <a:ext cx="6096118" cy="19390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7800" lvl="1" marL="342900" marR="0" rtl="0" algn="l">
              <a:lnSpc>
                <a:spcPct val="162991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Image Based Volume Rendering</a:t>
            </a:r>
            <a:endParaRPr sz="700"/>
          </a:p>
          <a:p>
            <a:pPr indent="-177800" lvl="1" marL="342900" marR="0" rtl="0" algn="l">
              <a:lnSpc>
                <a:spcPct val="162991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Derived directly from the </a:t>
            </a:r>
            <a:r>
              <a:rPr b="0" i="0" lang="en" sz="1600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8"/>
              </a:rPr>
              <a:t>rendering equation</a:t>
            </a:r>
            <a:r>
              <a:rPr b="0" i="0" lang="en" sz="16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700"/>
          </a:p>
          <a:p>
            <a:pPr indent="-177800" lvl="1" marL="342900" marR="0" rtl="0" algn="l">
              <a:lnSpc>
                <a:spcPct val="162991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Produces results of very high quality rendering.</a:t>
            </a:r>
            <a:endParaRPr sz="700"/>
          </a:p>
          <a:p>
            <a:pPr indent="-177800" lvl="1" marL="342900" marR="0" rtl="0" algn="l">
              <a:lnSpc>
                <a:spcPct val="162991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Simulated rays are traversed iteratively,</a:t>
            </a:r>
            <a:endParaRPr sz="700"/>
          </a:p>
          <a:p>
            <a:pPr indent="-177800" lvl="1" marL="342900" marR="0" rtl="0" algn="l">
              <a:lnSpc>
                <a:spcPct val="162991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 Often used in cases where creating explicit geometry is not a good option.. Example: Triangles</a:t>
            </a:r>
            <a:endParaRPr sz="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/>
          <p:nvPr/>
        </p:nvSpPr>
        <p:spPr>
          <a:xfrm rot="-5895254">
            <a:off x="8106314" y="29211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9" name="Google Shape;209;p30"/>
          <p:cNvSpPr/>
          <p:nvPr/>
        </p:nvSpPr>
        <p:spPr>
          <a:xfrm rot="-1424568">
            <a:off x="6195839" y="3561482"/>
            <a:ext cx="4576237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0" name="Google Shape;210;p30"/>
          <p:cNvSpPr/>
          <p:nvPr/>
        </p:nvSpPr>
        <p:spPr>
          <a:xfrm rot="-1587989">
            <a:off x="5915087" y="2749126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1" name="Google Shape;211;p30"/>
          <p:cNvSpPr/>
          <p:nvPr/>
        </p:nvSpPr>
        <p:spPr>
          <a:xfrm rot="-5895254">
            <a:off x="-644515" y="12167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2" name="Google Shape;212;p30"/>
          <p:cNvSpPr/>
          <p:nvPr/>
        </p:nvSpPr>
        <p:spPr>
          <a:xfrm rot="-3866906">
            <a:off x="-391403" y="-2154902"/>
            <a:ext cx="3272980" cy="4114800"/>
          </a:xfrm>
          <a:custGeom>
            <a:rect b="b" l="l" r="r" t="t"/>
            <a:pathLst>
              <a:path extrusionOk="0"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3" name="Google Shape;213;p30"/>
          <p:cNvSpPr/>
          <p:nvPr/>
        </p:nvSpPr>
        <p:spPr>
          <a:xfrm rot="1114953">
            <a:off x="-1052844" y="-1122265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4" name="Google Shape;214;p30"/>
          <p:cNvSpPr/>
          <p:nvPr/>
        </p:nvSpPr>
        <p:spPr>
          <a:xfrm>
            <a:off x="2599460" y="1540736"/>
            <a:ext cx="3945081" cy="61323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5" name="Google Shape;215;p30"/>
          <p:cNvSpPr txBox="1"/>
          <p:nvPr/>
        </p:nvSpPr>
        <p:spPr>
          <a:xfrm>
            <a:off x="514350" y="1509485"/>
            <a:ext cx="7969608" cy="3694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1450" lvl="1" marL="330200" marR="0" rtl="0" algn="l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1" i="0" lang="en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Ray Casting:</a:t>
            </a:r>
            <a:r>
              <a:rPr b="0" i="0" lang="en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Shoot a ray through the volume for each pixel of using a bounding primitive to intersect the ray with the volume.</a:t>
            </a:r>
            <a:endParaRPr sz="700"/>
          </a:p>
          <a:p>
            <a:pPr indent="-171450" lvl="1" marL="330200" marR="0" rtl="0" algn="l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1" i="0" lang="en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Sampling:</a:t>
            </a:r>
            <a:r>
              <a:rPr b="0" i="0" lang="en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Select equidistant sampling points along the ray within the volume, interpolating values from surrounding voxels using trilinear interpolation1.</a:t>
            </a:r>
            <a:endParaRPr sz="700"/>
          </a:p>
          <a:p>
            <a:pPr indent="-171450" lvl="1" marL="330200" marR="0" rtl="0" algn="l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1" i="0" lang="en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Shading:</a:t>
            </a:r>
            <a:r>
              <a:rPr b="0" i="0" lang="en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Apply a transfer function to retrieve RGBA material color and compute a gradient of illumination values for each sample, shading them according to their orientation and light source location2</a:t>
            </a:r>
            <a:endParaRPr sz="700"/>
          </a:p>
          <a:p>
            <a:pPr indent="-171450" lvl="1" marL="330200" marR="0" rtl="0" algn="l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1" i="0" lang="en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Compositing:</a:t>
            </a:r>
            <a:r>
              <a:rPr b="0" i="0" lang="en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Composite shaded samples along the ray to determine the final pixel color, using either back-to-front or front-to-back order to ensure proper layering and efficiency.</a:t>
            </a:r>
            <a:endParaRPr sz="700"/>
          </a:p>
          <a:p>
            <a:pPr indent="0" lvl="0" marL="0" marR="0" rtl="0" algn="l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6" name="Google Shape;216;p30"/>
          <p:cNvSpPr txBox="1"/>
          <p:nvPr/>
        </p:nvSpPr>
        <p:spPr>
          <a:xfrm>
            <a:off x="50250" y="485775"/>
            <a:ext cx="9093751" cy="699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Steps For Volume Rendering</a:t>
            </a:r>
            <a:endParaRPr sz="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1"/>
          <p:cNvSpPr/>
          <p:nvPr/>
        </p:nvSpPr>
        <p:spPr>
          <a:xfrm rot="-5895254">
            <a:off x="8106314" y="29211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2" name="Google Shape;222;p31"/>
          <p:cNvSpPr/>
          <p:nvPr/>
        </p:nvSpPr>
        <p:spPr>
          <a:xfrm rot="-1424568">
            <a:off x="6195839" y="3561482"/>
            <a:ext cx="4576237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3" name="Google Shape;223;p31"/>
          <p:cNvSpPr/>
          <p:nvPr/>
        </p:nvSpPr>
        <p:spPr>
          <a:xfrm rot="-1587989">
            <a:off x="5915087" y="2749126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4" name="Google Shape;224;p31"/>
          <p:cNvSpPr/>
          <p:nvPr/>
        </p:nvSpPr>
        <p:spPr>
          <a:xfrm rot="-5895254">
            <a:off x="-644515" y="12167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5" name="Google Shape;225;p31"/>
          <p:cNvSpPr/>
          <p:nvPr/>
        </p:nvSpPr>
        <p:spPr>
          <a:xfrm rot="-3866906">
            <a:off x="-391403" y="-2154902"/>
            <a:ext cx="3272980" cy="4114800"/>
          </a:xfrm>
          <a:custGeom>
            <a:rect b="b" l="l" r="r" t="t"/>
            <a:pathLst>
              <a:path extrusionOk="0"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6" name="Google Shape;226;p31"/>
          <p:cNvSpPr/>
          <p:nvPr/>
        </p:nvSpPr>
        <p:spPr>
          <a:xfrm rot="1114953">
            <a:off x="-1052844" y="-1122265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7" name="Google Shape;227;p31"/>
          <p:cNvSpPr/>
          <p:nvPr/>
        </p:nvSpPr>
        <p:spPr>
          <a:xfrm>
            <a:off x="2599460" y="1540736"/>
            <a:ext cx="3945081" cy="61323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8" name="Google Shape;228;p31"/>
          <p:cNvSpPr/>
          <p:nvPr/>
        </p:nvSpPr>
        <p:spPr>
          <a:xfrm>
            <a:off x="4349086" y="1942594"/>
            <a:ext cx="4949657" cy="2416597"/>
          </a:xfrm>
          <a:custGeom>
            <a:rect b="b" l="l" r="r" t="t"/>
            <a:pathLst>
              <a:path extrusionOk="0" h="4833194" w="9899313">
                <a:moveTo>
                  <a:pt x="0" y="0"/>
                </a:moveTo>
                <a:lnTo>
                  <a:pt x="9899313" y="0"/>
                </a:lnTo>
                <a:lnTo>
                  <a:pt x="9899313" y="4833194"/>
                </a:lnTo>
                <a:lnTo>
                  <a:pt x="0" y="48331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9" name="Google Shape;229;p31"/>
          <p:cNvSpPr/>
          <p:nvPr/>
        </p:nvSpPr>
        <p:spPr>
          <a:xfrm>
            <a:off x="869038" y="1540736"/>
            <a:ext cx="3480049" cy="3014442"/>
          </a:xfrm>
          <a:custGeom>
            <a:rect b="b" l="l" r="r" t="t"/>
            <a:pathLst>
              <a:path extrusionOk="0" h="6028884" w="6960097">
                <a:moveTo>
                  <a:pt x="0" y="0"/>
                </a:moveTo>
                <a:lnTo>
                  <a:pt x="6960097" y="0"/>
                </a:lnTo>
                <a:lnTo>
                  <a:pt x="6960097" y="6028884"/>
                </a:lnTo>
                <a:lnTo>
                  <a:pt x="0" y="60288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0" name="Google Shape;230;p31"/>
          <p:cNvSpPr txBox="1"/>
          <p:nvPr/>
        </p:nvSpPr>
        <p:spPr>
          <a:xfrm>
            <a:off x="50250" y="485775"/>
            <a:ext cx="9093751" cy="699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4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Steps For Volume Rendering</a:t>
            </a:r>
            <a:endParaRPr sz="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/>
          <p:nvPr/>
        </p:nvSpPr>
        <p:spPr>
          <a:xfrm rot="-5895254">
            <a:off x="8106314" y="29211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6" name="Google Shape;236;p32"/>
          <p:cNvSpPr/>
          <p:nvPr/>
        </p:nvSpPr>
        <p:spPr>
          <a:xfrm rot="-1424568">
            <a:off x="6195839" y="3561482"/>
            <a:ext cx="4576237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7" name="Google Shape;237;p32"/>
          <p:cNvSpPr/>
          <p:nvPr/>
        </p:nvSpPr>
        <p:spPr>
          <a:xfrm rot="-1587989">
            <a:off x="5915087" y="2749126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8" name="Google Shape;238;p32"/>
          <p:cNvSpPr/>
          <p:nvPr/>
        </p:nvSpPr>
        <p:spPr>
          <a:xfrm rot="-5895254">
            <a:off x="-644515" y="12167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9" name="Google Shape;239;p32"/>
          <p:cNvSpPr/>
          <p:nvPr/>
        </p:nvSpPr>
        <p:spPr>
          <a:xfrm rot="-3866906">
            <a:off x="-391403" y="-2154902"/>
            <a:ext cx="3272980" cy="4114800"/>
          </a:xfrm>
          <a:custGeom>
            <a:rect b="b" l="l" r="r" t="t"/>
            <a:pathLst>
              <a:path extrusionOk="0"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0" name="Google Shape;240;p32"/>
          <p:cNvSpPr/>
          <p:nvPr/>
        </p:nvSpPr>
        <p:spPr>
          <a:xfrm rot="1114953">
            <a:off x="-1052844" y="-1122265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1" name="Google Shape;241;p32"/>
          <p:cNvSpPr/>
          <p:nvPr/>
        </p:nvSpPr>
        <p:spPr>
          <a:xfrm>
            <a:off x="2599460" y="1540736"/>
            <a:ext cx="3945081" cy="61323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2" name="Google Shape;242;p32"/>
          <p:cNvSpPr/>
          <p:nvPr/>
        </p:nvSpPr>
        <p:spPr>
          <a:xfrm>
            <a:off x="4859228" y="1602059"/>
            <a:ext cx="4134226" cy="1906899"/>
          </a:xfrm>
          <a:custGeom>
            <a:rect b="b" l="l" r="r" t="t"/>
            <a:pathLst>
              <a:path extrusionOk="0" h="3813798" w="8268452">
                <a:moveTo>
                  <a:pt x="0" y="0"/>
                </a:moveTo>
                <a:lnTo>
                  <a:pt x="8268452" y="0"/>
                </a:lnTo>
                <a:lnTo>
                  <a:pt x="8268452" y="3813798"/>
                </a:lnTo>
                <a:lnTo>
                  <a:pt x="0" y="38137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1232" l="0" r="0" t="-1232"/>
            </a:stretch>
          </a:blipFill>
          <a:ln>
            <a:noFill/>
          </a:ln>
        </p:spPr>
      </p:sp>
      <p:sp>
        <p:nvSpPr>
          <p:cNvPr id="243" name="Google Shape;243;p32"/>
          <p:cNvSpPr/>
          <p:nvPr/>
        </p:nvSpPr>
        <p:spPr>
          <a:xfrm>
            <a:off x="845733" y="1571397"/>
            <a:ext cx="3507453" cy="3602764"/>
          </a:xfrm>
          <a:custGeom>
            <a:rect b="b" l="l" r="r" t="t"/>
            <a:pathLst>
              <a:path extrusionOk="0" h="7205528" w="7014905">
                <a:moveTo>
                  <a:pt x="0" y="0"/>
                </a:moveTo>
                <a:lnTo>
                  <a:pt x="7014906" y="0"/>
                </a:lnTo>
                <a:lnTo>
                  <a:pt x="7014906" y="7205528"/>
                </a:lnTo>
                <a:lnTo>
                  <a:pt x="0" y="72055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4" name="Google Shape;244;p32"/>
          <p:cNvSpPr txBox="1"/>
          <p:nvPr/>
        </p:nvSpPr>
        <p:spPr>
          <a:xfrm>
            <a:off x="55012" y="485775"/>
            <a:ext cx="9379508" cy="6000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8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Pseudo Code : Volume Ray Casting</a:t>
            </a:r>
            <a:endParaRPr sz="700"/>
          </a:p>
        </p:txBody>
      </p:sp>
      <p:sp>
        <p:nvSpPr>
          <p:cNvPr id="245" name="Google Shape;245;p32"/>
          <p:cNvSpPr txBox="1"/>
          <p:nvPr/>
        </p:nvSpPr>
        <p:spPr>
          <a:xfrm>
            <a:off x="4817672" y="3485145"/>
            <a:ext cx="3666285" cy="1407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Note: </a:t>
            </a:r>
            <a:endParaRPr sz="700"/>
          </a:p>
          <a:p>
            <a:pPr indent="-101600" lvl="1" marL="215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tri-linear interpolation ,3 D texture is used along  with filltering method Mipmapping</a:t>
            </a:r>
            <a:endParaRPr sz="700"/>
          </a:p>
          <a:p>
            <a:pPr indent="-101600" lvl="1" marL="215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Early Ray termination  based optimization is performed</a:t>
            </a:r>
            <a:endParaRPr sz="700"/>
          </a:p>
          <a:p>
            <a:pPr indent="-101600" lvl="1" marL="215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Normals for shading are calculated using central difference method</a:t>
            </a:r>
            <a:endParaRPr sz="700"/>
          </a:p>
          <a:p>
            <a:pPr indent="-101600" lvl="1" marL="215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Front to back composition is performed for better optimization</a:t>
            </a:r>
            <a:endParaRPr sz="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/>
          <p:nvPr/>
        </p:nvSpPr>
        <p:spPr>
          <a:xfrm rot="-5895254">
            <a:off x="8106314" y="29211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1" name="Google Shape;251;p33"/>
          <p:cNvSpPr/>
          <p:nvPr/>
        </p:nvSpPr>
        <p:spPr>
          <a:xfrm rot="-1424568">
            <a:off x="6195839" y="3561482"/>
            <a:ext cx="4576237" cy="41148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2" name="Google Shape;252;p33"/>
          <p:cNvSpPr/>
          <p:nvPr/>
        </p:nvSpPr>
        <p:spPr>
          <a:xfrm rot="-1587989">
            <a:off x="5915087" y="2749126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3" name="Google Shape;253;p33"/>
          <p:cNvSpPr/>
          <p:nvPr/>
        </p:nvSpPr>
        <p:spPr>
          <a:xfrm rot="-5895254">
            <a:off x="-644515" y="1216752"/>
            <a:ext cx="1774280" cy="1451684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4" name="Google Shape;254;p33"/>
          <p:cNvSpPr/>
          <p:nvPr/>
        </p:nvSpPr>
        <p:spPr>
          <a:xfrm rot="-3866906">
            <a:off x="-391403" y="-2154902"/>
            <a:ext cx="3272980" cy="4114800"/>
          </a:xfrm>
          <a:custGeom>
            <a:rect b="b" l="l" r="r" t="t"/>
            <a:pathLst>
              <a:path extrusionOk="0"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5" name="Google Shape;255;p33"/>
          <p:cNvSpPr/>
          <p:nvPr/>
        </p:nvSpPr>
        <p:spPr>
          <a:xfrm rot="1114953">
            <a:off x="-1052844" y="-1122265"/>
            <a:ext cx="3700749" cy="41148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6" name="Google Shape;256;p33"/>
          <p:cNvSpPr/>
          <p:nvPr/>
        </p:nvSpPr>
        <p:spPr>
          <a:xfrm>
            <a:off x="2599460" y="1540736"/>
            <a:ext cx="3945081" cy="61323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7" name="Google Shape;257;p33"/>
          <p:cNvSpPr/>
          <p:nvPr/>
        </p:nvSpPr>
        <p:spPr>
          <a:xfrm>
            <a:off x="4744766" y="1602058"/>
            <a:ext cx="3997718" cy="2779870"/>
          </a:xfrm>
          <a:custGeom>
            <a:rect b="b" l="l" r="r" t="t"/>
            <a:pathLst>
              <a:path extrusionOk="0" h="5559740" w="7995436">
                <a:moveTo>
                  <a:pt x="0" y="0"/>
                </a:moveTo>
                <a:lnTo>
                  <a:pt x="7995437" y="0"/>
                </a:lnTo>
                <a:lnTo>
                  <a:pt x="7995437" y="5559741"/>
                </a:lnTo>
                <a:lnTo>
                  <a:pt x="0" y="55597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8" name="Google Shape;258;p33"/>
          <p:cNvSpPr/>
          <p:nvPr/>
        </p:nvSpPr>
        <p:spPr>
          <a:xfrm>
            <a:off x="514350" y="1540736"/>
            <a:ext cx="3510530" cy="3487473"/>
          </a:xfrm>
          <a:custGeom>
            <a:rect b="b" l="l" r="r" t="t"/>
            <a:pathLst>
              <a:path extrusionOk="0" h="6974945" w="7021060">
                <a:moveTo>
                  <a:pt x="0" y="0"/>
                </a:moveTo>
                <a:lnTo>
                  <a:pt x="7021060" y="0"/>
                </a:lnTo>
                <a:lnTo>
                  <a:pt x="7021060" y="6974945"/>
                </a:lnTo>
                <a:lnTo>
                  <a:pt x="0" y="69749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9" name="Google Shape;259;p33"/>
          <p:cNvSpPr txBox="1"/>
          <p:nvPr/>
        </p:nvSpPr>
        <p:spPr>
          <a:xfrm>
            <a:off x="55012" y="485775"/>
            <a:ext cx="9379508" cy="6000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8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Pseudo Code : Liang-Barsky Algo</a:t>
            </a:r>
            <a:endParaRPr sz="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